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11-1.png>
</file>

<file path=ppt/media/image-11-2.png>
</file>

<file path=ppt/media/image-2-1.png>
</file>

<file path=ppt/media/image-2-2.png>
</file>

<file path=ppt/media/image-3-1.png>
</file>

<file path=ppt/media/image-3-2.png>
</file>

<file path=ppt/media/image-4-1.png>
</file>

<file path=ppt/media/image-4-2.png>
</file>

<file path=ppt/media/image-4-3.png>
</file>

<file path=ppt/media/image-5-1.png>
</file>

<file path=ppt/media/image-5-2.png>
</file>

<file path=ppt/media/image-6-1.png>
</file>

<file path=ppt/media/image-6-2.png>
</file>

<file path=ppt/media/image-7-1.png>
</file>

<file path=ppt/media/image-7-2.png>
</file>

<file path=ppt/media/image-8-1.png>
</file>

<file path=ppt/media/image-8-2.png>
</file>

<file path=ppt/media/image-9-1.png>
</file>

<file path=ppt/media/image-9-2.png>
</file>

<file path=ppt/media/image-9-3.png>
</file>

<file path=ppt/media/image-9-4.png>
</file>

<file path=ppt/media/image-9-5.png>
</file>

<file path=ppt/media/image-9-6.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slideLayout" Target="../slideLayouts/slideLayout1.xml"/><Relationship Id="rId5"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image" Target="../media/image-9-6.png"/><Relationship Id="rId8" Type="http://schemas.openxmlformats.org/officeDocument/2006/relationships/slideLayout" Target="../slideLayouts/slideLayout1.xml"/><Relationship Id="rId9"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r>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1696641"/>
            <a:ext cx="7477601" cy="958215"/>
          </a:xfrm>
          <a:prstGeom prst="rect">
            <a:avLst/>
          </a:prstGeom>
          <a:noFill/>
          <a:ln/>
        </p:spPr>
        <p:txBody>
          <a:bodyPr wrap="none" rtlCol="0" anchor="t"/>
          <a:lstStyle/>
          <a:p>
            <a:pPr indent="0" marL="0">
              <a:lnSpc>
                <a:spcPts val="7545"/>
              </a:lnSpc>
              <a:buNone/>
            </a:pPr>
            <a:r>
              <a:rPr lang="en-US" sz="6036" dirty="0">
                <a:solidFill>
                  <a:srgbClr val="C6BFEE"/>
                </a:solidFill>
                <a:latin typeface="Prompt" pitchFamily="34" charset="0"/>
                <a:ea typeface="Prompt" pitchFamily="34" charset="-122"/>
                <a:cs typeface="Prompt" pitchFamily="34" charset="-120"/>
              </a:rPr>
              <a:t>MapQuest Rest API</a:t>
            </a:r>
            <a:endParaRPr lang="en-US" sz="6036" dirty="0"/>
          </a:p>
        </p:txBody>
      </p:sp>
      <p:sp>
        <p:nvSpPr>
          <p:cNvPr id="6" name="Text 2"/>
          <p:cNvSpPr/>
          <p:nvPr/>
        </p:nvSpPr>
        <p:spPr>
          <a:xfrm>
            <a:off x="833199" y="2988112"/>
            <a:ext cx="7477601"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EpicMaps: Your Journey Starts </a:t>
            </a:r>
            <a:endParaRPr lang="en-US" sz="1750" dirty="0"/>
          </a:p>
        </p:txBody>
      </p:sp>
      <p:sp>
        <p:nvSpPr>
          <p:cNvPr id="7" name="Text 3"/>
          <p:cNvSpPr/>
          <p:nvPr/>
        </p:nvSpPr>
        <p:spPr>
          <a:xfrm>
            <a:off x="833199" y="3593425"/>
            <a:ext cx="7477601"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Here In the age of digital transformation, navigation has transcended beyond mere point A to point B travel. EpicMaps is at the forefront of this revolution, offering a comprehensive and intuitive navigation solution that caters to the diverse needs of modern society.</a:t>
            </a:r>
            <a:endParaRPr lang="en-US" sz="1750" dirty="0"/>
          </a:p>
        </p:txBody>
      </p:sp>
      <p:pic>
        <p:nvPicPr>
          <p:cNvPr id="8" name="Image 2" descr="preencoded.png">    </p:cNvPr>
          <p:cNvPicPr>
            <a:picLocks noChangeAspect="1"/>
          </p:cNvPicPr>
          <p:nvPr/>
        </p:nvPicPr>
        <p:blipFill>
          <a:blip r:embed="rId3"/>
          <a:stretch>
            <a:fillRect/>
          </a:stretch>
        </p:blipFill>
        <p:spPr>
          <a:xfrm>
            <a:off x="833199" y="5514856"/>
            <a:ext cx="768072" cy="768072"/>
          </a:xfrm>
          <a:prstGeom prst="rect">
            <a:avLst/>
          </a:prstGeom>
        </p:spPr>
      </p:pic>
      <p:sp>
        <p:nvSpPr>
          <p:cNvPr id="9" name="Text 4"/>
          <p:cNvSpPr/>
          <p:nvPr/>
        </p:nvSpPr>
        <p:spPr>
          <a:xfrm>
            <a:off x="2445425" y="5464850"/>
            <a:ext cx="5872877" cy="444341"/>
          </a:xfrm>
          <a:prstGeom prst="rect">
            <a:avLst/>
          </a:prstGeom>
          <a:noFill/>
          <a:ln/>
        </p:spPr>
        <p:txBody>
          <a:bodyPr wrap="none" rtlCol="0" anchor="t"/>
          <a:lstStyle/>
          <a:p>
            <a:pPr indent="0" marL="0">
              <a:lnSpc>
                <a:spcPts val="3499"/>
              </a:lnSpc>
              <a:buNone/>
            </a:pPr>
            <a:r>
              <a:rPr lang="en-US" sz="2187" dirty="0">
                <a:solidFill>
                  <a:srgbClr val="DAD8E9"/>
                </a:solidFill>
                <a:latin typeface="Mukta" pitchFamily="34" charset="0"/>
                <a:ea typeface="Mukta" pitchFamily="34" charset="-122"/>
                <a:cs typeface="Mukta" pitchFamily="34" charset="-120"/>
              </a:rPr>
              <a:t>Hot Tea &amp; Cold Beer</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3029069" y="558641"/>
            <a:ext cx="8572143" cy="1268730"/>
          </a:xfrm>
          <a:prstGeom prst="rect">
            <a:avLst/>
          </a:prstGeom>
          <a:noFill/>
          <a:ln/>
        </p:spPr>
        <p:txBody>
          <a:bodyPr wrap="square" rtlCol="0" anchor="t"/>
          <a:lstStyle/>
          <a:p>
            <a:pPr indent="0" marL="0">
              <a:lnSpc>
                <a:spcPts val="4996"/>
              </a:lnSpc>
              <a:buNone/>
            </a:pPr>
            <a:r>
              <a:rPr lang="en-US" sz="3997" dirty="0">
                <a:solidFill>
                  <a:srgbClr val="C6BFEE"/>
                </a:solidFill>
                <a:latin typeface="Prompt" pitchFamily="34" charset="0"/>
                <a:ea typeface="Prompt" pitchFamily="34" charset="-122"/>
                <a:cs typeface="Prompt" pitchFamily="34" charset="-120"/>
              </a:rPr>
              <a:t>Challenges faced during development</a:t>
            </a:r>
            <a:endParaRPr lang="en-US" sz="3997" dirty="0"/>
          </a:p>
        </p:txBody>
      </p:sp>
      <p:sp>
        <p:nvSpPr>
          <p:cNvPr id="5" name="Shape 2"/>
          <p:cNvSpPr/>
          <p:nvPr/>
        </p:nvSpPr>
        <p:spPr>
          <a:xfrm>
            <a:off x="3313271" y="2131814"/>
            <a:ext cx="40600" cy="5539026"/>
          </a:xfrm>
          <a:prstGeom prst="roundRect">
            <a:avLst>
              <a:gd name="adj" fmla="val 225027"/>
            </a:avLst>
          </a:prstGeom>
          <a:solidFill>
            <a:srgbClr val="6D4562"/>
          </a:solidFill>
          <a:ln/>
        </p:spPr>
      </p:sp>
      <p:sp>
        <p:nvSpPr>
          <p:cNvPr id="6" name="Shape 3"/>
          <p:cNvSpPr/>
          <p:nvPr/>
        </p:nvSpPr>
        <p:spPr>
          <a:xfrm>
            <a:off x="3561874" y="2498467"/>
            <a:ext cx="710565" cy="40600"/>
          </a:xfrm>
          <a:prstGeom prst="roundRect">
            <a:avLst>
              <a:gd name="adj" fmla="val 225027"/>
            </a:avLst>
          </a:prstGeom>
          <a:solidFill>
            <a:srgbClr val="6D4562"/>
          </a:solidFill>
          <a:ln/>
        </p:spPr>
      </p:sp>
      <p:sp>
        <p:nvSpPr>
          <p:cNvPr id="7" name="Shape 4"/>
          <p:cNvSpPr/>
          <p:nvPr/>
        </p:nvSpPr>
        <p:spPr>
          <a:xfrm>
            <a:off x="3105150" y="2290405"/>
            <a:ext cx="456724" cy="456724"/>
          </a:xfrm>
          <a:prstGeom prst="roundRect">
            <a:avLst>
              <a:gd name="adj" fmla="val 20004"/>
            </a:avLst>
          </a:prstGeom>
          <a:solidFill>
            <a:srgbClr val="542C49"/>
          </a:solidFill>
          <a:ln w="7620">
            <a:solidFill>
              <a:srgbClr val="6D4562"/>
            </a:solidFill>
            <a:prstDash val="solid"/>
          </a:ln>
        </p:spPr>
      </p:sp>
      <p:sp>
        <p:nvSpPr>
          <p:cNvPr id="8" name="Text 5"/>
          <p:cNvSpPr/>
          <p:nvPr/>
        </p:nvSpPr>
        <p:spPr>
          <a:xfrm>
            <a:off x="3276481" y="2328386"/>
            <a:ext cx="113943" cy="380643"/>
          </a:xfrm>
          <a:prstGeom prst="rect">
            <a:avLst/>
          </a:prstGeom>
          <a:noFill/>
          <a:ln/>
        </p:spPr>
        <p:txBody>
          <a:bodyPr wrap="none" rtlCol="0" anchor="t"/>
          <a:lstStyle/>
          <a:p>
            <a:pPr algn="ctr" indent="0" marL="0">
              <a:lnSpc>
                <a:spcPts val="2997"/>
              </a:lnSpc>
              <a:buNone/>
            </a:pPr>
            <a:r>
              <a:rPr lang="en-US" sz="2398" dirty="0">
                <a:solidFill>
                  <a:srgbClr val="DAD8E9"/>
                </a:solidFill>
                <a:latin typeface="Prompt" pitchFamily="34" charset="0"/>
                <a:ea typeface="Prompt" pitchFamily="34" charset="-122"/>
                <a:cs typeface="Prompt" pitchFamily="34" charset="-120"/>
              </a:rPr>
              <a:t>1</a:t>
            </a:r>
            <a:endParaRPr lang="en-US" sz="2398" dirty="0"/>
          </a:p>
        </p:txBody>
      </p:sp>
      <p:sp>
        <p:nvSpPr>
          <p:cNvPr id="9" name="Text 6"/>
          <p:cNvSpPr/>
          <p:nvPr/>
        </p:nvSpPr>
        <p:spPr>
          <a:xfrm>
            <a:off x="4450080" y="2334816"/>
            <a:ext cx="2537698" cy="317063"/>
          </a:xfrm>
          <a:prstGeom prst="rect">
            <a:avLst/>
          </a:prstGeom>
          <a:noFill/>
          <a:ln/>
        </p:spPr>
        <p:txBody>
          <a:bodyPr wrap="none" rtlCol="0" anchor="t"/>
          <a:lstStyle/>
          <a:p>
            <a:pPr algn="l" indent="0" marL="0">
              <a:lnSpc>
                <a:spcPts val="2498"/>
              </a:lnSpc>
              <a:buNone/>
            </a:pPr>
            <a:r>
              <a:rPr lang="en-US" sz="1998" b="1" dirty="0">
                <a:solidFill>
                  <a:srgbClr val="DAD8E9"/>
                </a:solidFill>
                <a:latin typeface="Prompt" pitchFamily="34" charset="0"/>
                <a:ea typeface="Prompt" pitchFamily="34" charset="-122"/>
                <a:cs typeface="Prompt" pitchFamily="34" charset="-120"/>
              </a:rPr>
              <a:t>Technical Hurdles</a:t>
            </a:r>
            <a:endParaRPr lang="en-US" sz="1998" dirty="0"/>
          </a:p>
        </p:txBody>
      </p:sp>
      <p:sp>
        <p:nvSpPr>
          <p:cNvPr id="10" name="Text 7"/>
          <p:cNvSpPr/>
          <p:nvPr/>
        </p:nvSpPr>
        <p:spPr>
          <a:xfrm>
            <a:off x="4450080" y="2773680"/>
            <a:ext cx="7151132" cy="974408"/>
          </a:xfrm>
          <a:prstGeom prst="rect">
            <a:avLst/>
          </a:prstGeom>
          <a:noFill/>
          <a:ln/>
        </p:spPr>
        <p:txBody>
          <a:bodyPr wrap="square" rtlCol="0" anchor="t"/>
          <a:lstStyle/>
          <a:p>
            <a:pPr algn="l" indent="0" marL="0">
              <a:lnSpc>
                <a:spcPts val="2558"/>
              </a:lnSpc>
              <a:buNone/>
            </a:pPr>
            <a:r>
              <a:rPr lang="en-US" sz="1599" dirty="0">
                <a:solidFill>
                  <a:srgbClr val="DAD8E9"/>
                </a:solidFill>
                <a:latin typeface="Mukta" pitchFamily="34" charset="0"/>
                <a:ea typeface="Mukta" pitchFamily="34" charset="-122"/>
                <a:cs typeface="Mukta" pitchFamily="34" charset="-120"/>
              </a:rPr>
              <a:t>Integrating real-time traffic data into EpicMaps was a complex task that required us to process large volumes of data efficiently. Ensuring accuracy and speed was paramount to provide users with reliable navigation.</a:t>
            </a:r>
            <a:endParaRPr lang="en-US" sz="1599" dirty="0"/>
          </a:p>
        </p:txBody>
      </p:sp>
      <p:sp>
        <p:nvSpPr>
          <p:cNvPr id="11" name="Shape 8"/>
          <p:cNvSpPr/>
          <p:nvPr/>
        </p:nvSpPr>
        <p:spPr>
          <a:xfrm>
            <a:off x="3561874" y="4520744"/>
            <a:ext cx="710565" cy="40600"/>
          </a:xfrm>
          <a:prstGeom prst="roundRect">
            <a:avLst>
              <a:gd name="adj" fmla="val 225027"/>
            </a:avLst>
          </a:prstGeom>
          <a:solidFill>
            <a:srgbClr val="6D4562"/>
          </a:solidFill>
          <a:ln/>
        </p:spPr>
      </p:sp>
      <p:sp>
        <p:nvSpPr>
          <p:cNvPr id="12" name="Shape 9"/>
          <p:cNvSpPr/>
          <p:nvPr/>
        </p:nvSpPr>
        <p:spPr>
          <a:xfrm>
            <a:off x="3105150" y="4312682"/>
            <a:ext cx="456724" cy="456724"/>
          </a:xfrm>
          <a:prstGeom prst="roundRect">
            <a:avLst>
              <a:gd name="adj" fmla="val 20004"/>
            </a:avLst>
          </a:prstGeom>
          <a:solidFill>
            <a:srgbClr val="542C49"/>
          </a:solidFill>
          <a:ln w="7620">
            <a:solidFill>
              <a:srgbClr val="6D4562"/>
            </a:solidFill>
            <a:prstDash val="solid"/>
          </a:ln>
        </p:spPr>
      </p:sp>
      <p:sp>
        <p:nvSpPr>
          <p:cNvPr id="13" name="Text 10"/>
          <p:cNvSpPr/>
          <p:nvPr/>
        </p:nvSpPr>
        <p:spPr>
          <a:xfrm>
            <a:off x="3244453" y="4350663"/>
            <a:ext cx="178118" cy="380643"/>
          </a:xfrm>
          <a:prstGeom prst="rect">
            <a:avLst/>
          </a:prstGeom>
          <a:noFill/>
          <a:ln/>
        </p:spPr>
        <p:txBody>
          <a:bodyPr wrap="none" rtlCol="0" anchor="t"/>
          <a:lstStyle/>
          <a:p>
            <a:pPr algn="ctr" indent="0" marL="0">
              <a:lnSpc>
                <a:spcPts val="2997"/>
              </a:lnSpc>
              <a:buNone/>
            </a:pPr>
            <a:r>
              <a:rPr lang="en-US" sz="2398" dirty="0">
                <a:solidFill>
                  <a:srgbClr val="DAD8E9"/>
                </a:solidFill>
                <a:latin typeface="Prompt" pitchFamily="34" charset="0"/>
                <a:ea typeface="Prompt" pitchFamily="34" charset="-122"/>
                <a:cs typeface="Prompt" pitchFamily="34" charset="-120"/>
              </a:rPr>
              <a:t>2</a:t>
            </a:r>
            <a:endParaRPr lang="en-US" sz="2398" dirty="0"/>
          </a:p>
        </p:txBody>
      </p:sp>
      <p:sp>
        <p:nvSpPr>
          <p:cNvPr id="14" name="Text 11"/>
          <p:cNvSpPr/>
          <p:nvPr/>
        </p:nvSpPr>
        <p:spPr>
          <a:xfrm>
            <a:off x="4450080" y="4357092"/>
            <a:ext cx="3786545" cy="317063"/>
          </a:xfrm>
          <a:prstGeom prst="rect">
            <a:avLst/>
          </a:prstGeom>
          <a:noFill/>
          <a:ln/>
        </p:spPr>
        <p:txBody>
          <a:bodyPr wrap="none" rtlCol="0" anchor="t"/>
          <a:lstStyle/>
          <a:p>
            <a:pPr algn="l" indent="0" marL="0">
              <a:lnSpc>
                <a:spcPts val="2498"/>
              </a:lnSpc>
              <a:buNone/>
            </a:pPr>
            <a:r>
              <a:rPr lang="en-US" sz="1998" b="1" dirty="0">
                <a:solidFill>
                  <a:srgbClr val="DAD8E9"/>
                </a:solidFill>
                <a:latin typeface="Prompt" pitchFamily="34" charset="0"/>
                <a:ea typeface="Prompt" pitchFamily="34" charset="-122"/>
                <a:cs typeface="Prompt" pitchFamily="34" charset="-120"/>
              </a:rPr>
              <a:t>Collaborative Problem-Solving</a:t>
            </a:r>
            <a:endParaRPr lang="en-US" sz="1998" dirty="0"/>
          </a:p>
        </p:txBody>
      </p:sp>
      <p:sp>
        <p:nvSpPr>
          <p:cNvPr id="15" name="Text 12"/>
          <p:cNvSpPr/>
          <p:nvPr/>
        </p:nvSpPr>
        <p:spPr>
          <a:xfrm>
            <a:off x="4450080" y="4795957"/>
            <a:ext cx="7151132" cy="974408"/>
          </a:xfrm>
          <a:prstGeom prst="rect">
            <a:avLst/>
          </a:prstGeom>
          <a:noFill/>
          <a:ln/>
        </p:spPr>
        <p:txBody>
          <a:bodyPr wrap="square" rtlCol="0" anchor="t"/>
          <a:lstStyle/>
          <a:p>
            <a:pPr algn="l" indent="0" marL="0">
              <a:lnSpc>
                <a:spcPts val="2558"/>
              </a:lnSpc>
              <a:buNone/>
            </a:pPr>
            <a:r>
              <a:rPr lang="en-US" sz="1599" dirty="0">
                <a:solidFill>
                  <a:srgbClr val="DAD8E9"/>
                </a:solidFill>
                <a:latin typeface="Mukta" pitchFamily="34" charset="0"/>
                <a:ea typeface="Mukta" pitchFamily="34" charset="-122"/>
                <a:cs typeface="Mukta" pitchFamily="34" charset="-120"/>
              </a:rPr>
              <a:t>Our team adopted an agile methodology, allowing us to work closely with cross-functional teams, including developers, designers, and product managers. Regular stand-ups and sprint reviews helped us stay aligned and address issues promptly.</a:t>
            </a:r>
            <a:endParaRPr lang="en-US" sz="1599" dirty="0"/>
          </a:p>
        </p:txBody>
      </p:sp>
      <p:sp>
        <p:nvSpPr>
          <p:cNvPr id="16" name="Shape 13"/>
          <p:cNvSpPr/>
          <p:nvPr/>
        </p:nvSpPr>
        <p:spPr>
          <a:xfrm>
            <a:off x="3561874" y="6543020"/>
            <a:ext cx="710565" cy="40600"/>
          </a:xfrm>
          <a:prstGeom prst="roundRect">
            <a:avLst>
              <a:gd name="adj" fmla="val 225027"/>
            </a:avLst>
          </a:prstGeom>
          <a:solidFill>
            <a:srgbClr val="6D4562"/>
          </a:solidFill>
          <a:ln/>
        </p:spPr>
      </p:sp>
      <p:sp>
        <p:nvSpPr>
          <p:cNvPr id="17" name="Shape 14"/>
          <p:cNvSpPr/>
          <p:nvPr/>
        </p:nvSpPr>
        <p:spPr>
          <a:xfrm>
            <a:off x="3105150" y="6334958"/>
            <a:ext cx="456724" cy="456724"/>
          </a:xfrm>
          <a:prstGeom prst="roundRect">
            <a:avLst>
              <a:gd name="adj" fmla="val 20004"/>
            </a:avLst>
          </a:prstGeom>
          <a:solidFill>
            <a:srgbClr val="542C49"/>
          </a:solidFill>
          <a:ln w="7620">
            <a:solidFill>
              <a:srgbClr val="6D4562"/>
            </a:solidFill>
            <a:prstDash val="solid"/>
          </a:ln>
        </p:spPr>
      </p:sp>
      <p:sp>
        <p:nvSpPr>
          <p:cNvPr id="18" name="Text 15"/>
          <p:cNvSpPr/>
          <p:nvPr/>
        </p:nvSpPr>
        <p:spPr>
          <a:xfrm>
            <a:off x="3245168" y="6372939"/>
            <a:ext cx="176689" cy="380643"/>
          </a:xfrm>
          <a:prstGeom prst="rect">
            <a:avLst/>
          </a:prstGeom>
          <a:noFill/>
          <a:ln/>
        </p:spPr>
        <p:txBody>
          <a:bodyPr wrap="none" rtlCol="0" anchor="t"/>
          <a:lstStyle/>
          <a:p>
            <a:pPr algn="ctr" indent="0" marL="0">
              <a:lnSpc>
                <a:spcPts val="2997"/>
              </a:lnSpc>
              <a:buNone/>
            </a:pPr>
            <a:r>
              <a:rPr lang="en-US" sz="2398" dirty="0">
                <a:solidFill>
                  <a:srgbClr val="DAD8E9"/>
                </a:solidFill>
                <a:latin typeface="Prompt" pitchFamily="34" charset="0"/>
                <a:ea typeface="Prompt" pitchFamily="34" charset="-122"/>
                <a:cs typeface="Prompt" pitchFamily="34" charset="-120"/>
              </a:rPr>
              <a:t>3</a:t>
            </a:r>
            <a:endParaRPr lang="en-US" sz="2398" dirty="0"/>
          </a:p>
        </p:txBody>
      </p:sp>
      <p:sp>
        <p:nvSpPr>
          <p:cNvPr id="19" name="Text 16"/>
          <p:cNvSpPr/>
          <p:nvPr/>
        </p:nvSpPr>
        <p:spPr>
          <a:xfrm>
            <a:off x="4450080" y="6379369"/>
            <a:ext cx="2537698" cy="317063"/>
          </a:xfrm>
          <a:prstGeom prst="rect">
            <a:avLst/>
          </a:prstGeom>
          <a:noFill/>
          <a:ln/>
        </p:spPr>
        <p:txBody>
          <a:bodyPr wrap="none" rtlCol="0" anchor="t"/>
          <a:lstStyle/>
          <a:p>
            <a:pPr algn="l" indent="0" marL="0">
              <a:lnSpc>
                <a:spcPts val="2498"/>
              </a:lnSpc>
              <a:buNone/>
            </a:pPr>
            <a:r>
              <a:rPr lang="en-US" sz="1998" b="1" dirty="0">
                <a:solidFill>
                  <a:srgbClr val="DAD8E9"/>
                </a:solidFill>
                <a:latin typeface="Prompt" pitchFamily="34" charset="0"/>
                <a:ea typeface="Prompt" pitchFamily="34" charset="-122"/>
                <a:cs typeface="Prompt" pitchFamily="34" charset="-120"/>
              </a:rPr>
              <a:t>Technology Trends</a:t>
            </a:r>
            <a:endParaRPr lang="en-US" sz="1998" dirty="0"/>
          </a:p>
        </p:txBody>
      </p:sp>
      <p:sp>
        <p:nvSpPr>
          <p:cNvPr id="20" name="Text 17"/>
          <p:cNvSpPr/>
          <p:nvPr/>
        </p:nvSpPr>
        <p:spPr>
          <a:xfrm>
            <a:off x="4450080" y="6818233"/>
            <a:ext cx="7151132" cy="649605"/>
          </a:xfrm>
          <a:prstGeom prst="rect">
            <a:avLst/>
          </a:prstGeom>
          <a:noFill/>
          <a:ln/>
        </p:spPr>
        <p:txBody>
          <a:bodyPr wrap="square" rtlCol="0" anchor="t"/>
          <a:lstStyle/>
          <a:p>
            <a:pPr algn="l" indent="0" marL="0">
              <a:lnSpc>
                <a:spcPts val="2558"/>
              </a:lnSpc>
              <a:buNone/>
            </a:pPr>
            <a:r>
              <a:rPr lang="en-US" sz="1599" dirty="0">
                <a:solidFill>
                  <a:srgbClr val="DAD8E9"/>
                </a:solidFill>
                <a:latin typeface="Mukta" pitchFamily="34" charset="0"/>
                <a:ea typeface="Mukta" pitchFamily="34" charset="-122"/>
                <a:cs typeface="Mukta" pitchFamily="34" charset="-120"/>
              </a:rPr>
              <a:t>We observed a growing trend in the use of voice-assisted devices, which influenced our decision to prioritize the development of voice navigation features for future releases.</a:t>
            </a:r>
            <a:endParaRPr lang="en-US" sz="1599"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2815"/>
          </a:xfrm>
          <a:prstGeom prst="rect">
            <a:avLst/>
          </a:prstGeom>
          <a:solidFill>
            <a:srgbClr val="0B0C23">
              <a:alpha val="75000"/>
            </a:srgbClr>
          </a:solidFill>
          <a:ln/>
        </p:spPr>
      </p:sp>
      <p:sp>
        <p:nvSpPr>
          <p:cNvPr id="4" name="Text 1"/>
          <p:cNvSpPr/>
          <p:nvPr/>
        </p:nvSpPr>
        <p:spPr>
          <a:xfrm>
            <a:off x="3196352" y="536496"/>
            <a:ext cx="8237577" cy="1219438"/>
          </a:xfrm>
          <a:prstGeom prst="rect">
            <a:avLst/>
          </a:prstGeom>
          <a:noFill/>
          <a:ln/>
        </p:spPr>
        <p:txBody>
          <a:bodyPr wrap="square" rtlCol="0" anchor="t"/>
          <a:lstStyle/>
          <a:p>
            <a:pPr indent="0" marL="0">
              <a:lnSpc>
                <a:spcPts val="4801"/>
              </a:lnSpc>
              <a:buNone/>
            </a:pPr>
            <a:r>
              <a:rPr lang="en-US" sz="3841" dirty="0">
                <a:solidFill>
                  <a:srgbClr val="C6BFEE"/>
                </a:solidFill>
                <a:latin typeface="Prompt" pitchFamily="34" charset="0"/>
                <a:ea typeface="Prompt" pitchFamily="34" charset="-122"/>
                <a:cs typeface="Prompt" pitchFamily="34" charset="-120"/>
              </a:rPr>
              <a:t>EpicMaps: A Summary of Features and Benefits</a:t>
            </a:r>
            <a:endParaRPr lang="en-US" sz="3841" dirty="0"/>
          </a:p>
        </p:txBody>
      </p:sp>
      <p:sp>
        <p:nvSpPr>
          <p:cNvPr id="5" name="Shape 2"/>
          <p:cNvSpPr/>
          <p:nvPr/>
        </p:nvSpPr>
        <p:spPr>
          <a:xfrm>
            <a:off x="3196352" y="2347317"/>
            <a:ext cx="341352" cy="341352"/>
          </a:xfrm>
          <a:prstGeom prst="roundRect">
            <a:avLst>
              <a:gd name="adj" fmla="val 25720"/>
            </a:avLst>
          </a:prstGeom>
          <a:solidFill>
            <a:srgbClr val="542C49"/>
          </a:solidFill>
          <a:ln w="7620">
            <a:solidFill>
              <a:srgbClr val="6D4562"/>
            </a:solidFill>
            <a:prstDash val="solid"/>
          </a:ln>
        </p:spPr>
      </p:sp>
      <p:sp>
        <p:nvSpPr>
          <p:cNvPr id="6" name="Text 3"/>
          <p:cNvSpPr/>
          <p:nvPr/>
        </p:nvSpPr>
        <p:spPr>
          <a:xfrm>
            <a:off x="3732728" y="2365534"/>
            <a:ext cx="3070027" cy="304800"/>
          </a:xfrm>
          <a:prstGeom prst="rect">
            <a:avLst/>
          </a:prstGeom>
          <a:noFill/>
          <a:ln/>
        </p:spPr>
        <p:txBody>
          <a:bodyPr wrap="none" rtlCol="0" anchor="t"/>
          <a:lstStyle/>
          <a:p>
            <a:pPr indent="0" marL="0">
              <a:lnSpc>
                <a:spcPts val="2400"/>
              </a:lnSpc>
              <a:buNone/>
            </a:pPr>
            <a:r>
              <a:rPr lang="en-US" sz="1920" b="1" dirty="0">
                <a:solidFill>
                  <a:srgbClr val="DAD8E9"/>
                </a:solidFill>
                <a:latin typeface="Prompt" pitchFamily="34" charset="0"/>
                <a:ea typeface="Prompt" pitchFamily="34" charset="-122"/>
                <a:cs typeface="Prompt" pitchFamily="34" charset="-120"/>
              </a:rPr>
              <a:t>Real-Time Traffic Updates</a:t>
            </a:r>
            <a:endParaRPr lang="en-US" sz="1920" dirty="0"/>
          </a:p>
        </p:txBody>
      </p:sp>
      <p:sp>
        <p:nvSpPr>
          <p:cNvPr id="7" name="Text 4"/>
          <p:cNvSpPr/>
          <p:nvPr/>
        </p:nvSpPr>
        <p:spPr>
          <a:xfrm>
            <a:off x="3732728" y="2787372"/>
            <a:ext cx="3484959" cy="624364"/>
          </a:xfrm>
          <a:prstGeom prst="rect">
            <a:avLst/>
          </a:prstGeom>
          <a:noFill/>
          <a:ln/>
        </p:spPr>
        <p:txBody>
          <a:bodyPr wrap="square" rtlCol="0" anchor="t"/>
          <a:lstStyle/>
          <a:p>
            <a:pPr indent="0" marL="0">
              <a:lnSpc>
                <a:spcPts val="2458"/>
              </a:lnSpc>
              <a:buNone/>
            </a:pPr>
            <a:r>
              <a:rPr lang="en-US" sz="1536" dirty="0">
                <a:solidFill>
                  <a:srgbClr val="DAD8E9"/>
                </a:solidFill>
                <a:latin typeface="Mukta" pitchFamily="34" charset="0"/>
                <a:ea typeface="Mukta" pitchFamily="34" charset="-122"/>
                <a:cs typeface="Mukta" pitchFamily="34" charset="-120"/>
              </a:rPr>
              <a:t>Stay ahead of the traffic with live updates that help you avoid delays.</a:t>
            </a:r>
            <a:endParaRPr lang="en-US" sz="1536" dirty="0"/>
          </a:p>
        </p:txBody>
      </p:sp>
      <p:sp>
        <p:nvSpPr>
          <p:cNvPr id="8" name="Shape 5"/>
          <p:cNvSpPr/>
          <p:nvPr/>
        </p:nvSpPr>
        <p:spPr>
          <a:xfrm>
            <a:off x="7412712" y="2347317"/>
            <a:ext cx="341352" cy="341352"/>
          </a:xfrm>
          <a:prstGeom prst="roundRect">
            <a:avLst>
              <a:gd name="adj" fmla="val 25720"/>
            </a:avLst>
          </a:prstGeom>
          <a:solidFill>
            <a:srgbClr val="542C49"/>
          </a:solidFill>
          <a:ln w="7620">
            <a:solidFill>
              <a:srgbClr val="6D4562"/>
            </a:solidFill>
            <a:prstDash val="solid"/>
          </a:ln>
        </p:spPr>
      </p:sp>
      <p:sp>
        <p:nvSpPr>
          <p:cNvPr id="9" name="Text 6"/>
          <p:cNvSpPr/>
          <p:nvPr/>
        </p:nvSpPr>
        <p:spPr>
          <a:xfrm>
            <a:off x="7949089" y="2365534"/>
            <a:ext cx="2438757" cy="304800"/>
          </a:xfrm>
          <a:prstGeom prst="rect">
            <a:avLst/>
          </a:prstGeom>
          <a:noFill/>
          <a:ln/>
        </p:spPr>
        <p:txBody>
          <a:bodyPr wrap="none" rtlCol="0" anchor="t"/>
          <a:lstStyle/>
          <a:p>
            <a:pPr indent="0" marL="0">
              <a:lnSpc>
                <a:spcPts val="2400"/>
              </a:lnSpc>
              <a:buNone/>
            </a:pPr>
            <a:r>
              <a:rPr lang="en-US" sz="1920" b="1" dirty="0">
                <a:solidFill>
                  <a:srgbClr val="DAD8E9"/>
                </a:solidFill>
                <a:latin typeface="Prompt" pitchFamily="34" charset="0"/>
                <a:ea typeface="Prompt" pitchFamily="34" charset="-122"/>
                <a:cs typeface="Prompt" pitchFamily="34" charset="-120"/>
              </a:rPr>
              <a:t>Multi-Modal Routing</a:t>
            </a:r>
            <a:endParaRPr lang="en-US" sz="1920" dirty="0"/>
          </a:p>
        </p:txBody>
      </p:sp>
      <p:sp>
        <p:nvSpPr>
          <p:cNvPr id="10" name="Text 7"/>
          <p:cNvSpPr/>
          <p:nvPr/>
        </p:nvSpPr>
        <p:spPr>
          <a:xfrm>
            <a:off x="7949089" y="2787372"/>
            <a:ext cx="3484959" cy="936546"/>
          </a:xfrm>
          <a:prstGeom prst="rect">
            <a:avLst/>
          </a:prstGeom>
          <a:noFill/>
          <a:ln/>
        </p:spPr>
        <p:txBody>
          <a:bodyPr wrap="square" rtlCol="0" anchor="t"/>
          <a:lstStyle/>
          <a:p>
            <a:pPr indent="0" marL="0">
              <a:lnSpc>
                <a:spcPts val="2458"/>
              </a:lnSpc>
              <a:buNone/>
            </a:pPr>
            <a:r>
              <a:rPr lang="en-US" sz="1536" dirty="0">
                <a:solidFill>
                  <a:srgbClr val="DAD8E9"/>
                </a:solidFill>
                <a:latin typeface="Mukta" pitchFamily="34" charset="0"/>
                <a:ea typeface="Mukta" pitchFamily="34" charset="-122"/>
                <a:cs typeface="Mukta" pitchFamily="34" charset="-120"/>
              </a:rPr>
              <a:t>Whether you're driving, walking, or cycling, EpicMaps provides the best route options tailored to your mode of transportation.</a:t>
            </a:r>
            <a:endParaRPr lang="en-US" sz="1536" dirty="0"/>
          </a:p>
        </p:txBody>
      </p:sp>
      <p:sp>
        <p:nvSpPr>
          <p:cNvPr id="11" name="Shape 8"/>
          <p:cNvSpPr/>
          <p:nvPr/>
        </p:nvSpPr>
        <p:spPr>
          <a:xfrm>
            <a:off x="3196352" y="4120158"/>
            <a:ext cx="341352" cy="341352"/>
          </a:xfrm>
          <a:prstGeom prst="roundRect">
            <a:avLst>
              <a:gd name="adj" fmla="val 25720"/>
            </a:avLst>
          </a:prstGeom>
          <a:solidFill>
            <a:srgbClr val="542C49"/>
          </a:solidFill>
          <a:ln w="7620">
            <a:solidFill>
              <a:srgbClr val="6D4562"/>
            </a:solidFill>
            <a:prstDash val="solid"/>
          </a:ln>
        </p:spPr>
      </p:sp>
      <p:sp>
        <p:nvSpPr>
          <p:cNvPr id="12" name="Text 9"/>
          <p:cNvSpPr/>
          <p:nvPr/>
        </p:nvSpPr>
        <p:spPr>
          <a:xfrm>
            <a:off x="3732728" y="4138374"/>
            <a:ext cx="2725222" cy="304800"/>
          </a:xfrm>
          <a:prstGeom prst="rect">
            <a:avLst/>
          </a:prstGeom>
          <a:noFill/>
          <a:ln/>
        </p:spPr>
        <p:txBody>
          <a:bodyPr wrap="none" rtlCol="0" anchor="t"/>
          <a:lstStyle/>
          <a:p>
            <a:pPr indent="0" marL="0">
              <a:lnSpc>
                <a:spcPts val="2400"/>
              </a:lnSpc>
              <a:buNone/>
            </a:pPr>
            <a:r>
              <a:rPr lang="en-US" sz="1920" b="1" dirty="0">
                <a:solidFill>
                  <a:srgbClr val="DAD8E9"/>
                </a:solidFill>
                <a:latin typeface="Prompt" pitchFamily="34" charset="0"/>
                <a:ea typeface="Prompt" pitchFamily="34" charset="-122"/>
                <a:cs typeface="Prompt" pitchFamily="34" charset="-120"/>
              </a:rPr>
              <a:t>Intuitive User Interface</a:t>
            </a:r>
            <a:endParaRPr lang="en-US" sz="1920" dirty="0"/>
          </a:p>
        </p:txBody>
      </p:sp>
      <p:sp>
        <p:nvSpPr>
          <p:cNvPr id="13" name="Text 10"/>
          <p:cNvSpPr/>
          <p:nvPr/>
        </p:nvSpPr>
        <p:spPr>
          <a:xfrm>
            <a:off x="3732728" y="4560213"/>
            <a:ext cx="3484959" cy="936546"/>
          </a:xfrm>
          <a:prstGeom prst="rect">
            <a:avLst/>
          </a:prstGeom>
          <a:noFill/>
          <a:ln/>
        </p:spPr>
        <p:txBody>
          <a:bodyPr wrap="square" rtlCol="0" anchor="t"/>
          <a:lstStyle/>
          <a:p>
            <a:pPr indent="0" marL="0">
              <a:lnSpc>
                <a:spcPts val="2458"/>
              </a:lnSpc>
              <a:buNone/>
            </a:pPr>
            <a:r>
              <a:rPr lang="en-US" sz="1536" dirty="0">
                <a:solidFill>
                  <a:srgbClr val="DAD8E9"/>
                </a:solidFill>
                <a:latin typeface="Mukta" pitchFamily="34" charset="0"/>
                <a:ea typeface="Mukta" pitchFamily="34" charset="-122"/>
                <a:cs typeface="Mukta" pitchFamily="34" charset="-120"/>
              </a:rPr>
              <a:t>Our user-friendly design ensures that finding your way is a breeze, no matter where you are.</a:t>
            </a:r>
            <a:endParaRPr lang="en-US" sz="1536" dirty="0"/>
          </a:p>
        </p:txBody>
      </p:sp>
      <p:sp>
        <p:nvSpPr>
          <p:cNvPr id="14" name="Shape 11"/>
          <p:cNvSpPr/>
          <p:nvPr/>
        </p:nvSpPr>
        <p:spPr>
          <a:xfrm>
            <a:off x="7412712" y="4120158"/>
            <a:ext cx="341352" cy="341352"/>
          </a:xfrm>
          <a:prstGeom prst="roundRect">
            <a:avLst>
              <a:gd name="adj" fmla="val 25720"/>
            </a:avLst>
          </a:prstGeom>
          <a:solidFill>
            <a:srgbClr val="542C49"/>
          </a:solidFill>
          <a:ln w="7620">
            <a:solidFill>
              <a:srgbClr val="6D4562"/>
            </a:solidFill>
            <a:prstDash val="solid"/>
          </a:ln>
        </p:spPr>
      </p:sp>
      <p:sp>
        <p:nvSpPr>
          <p:cNvPr id="15" name="Text 12"/>
          <p:cNvSpPr/>
          <p:nvPr/>
        </p:nvSpPr>
        <p:spPr>
          <a:xfrm>
            <a:off x="7949089" y="4138374"/>
            <a:ext cx="2910840" cy="304800"/>
          </a:xfrm>
          <a:prstGeom prst="rect">
            <a:avLst/>
          </a:prstGeom>
          <a:noFill/>
          <a:ln/>
        </p:spPr>
        <p:txBody>
          <a:bodyPr wrap="none" rtlCol="0" anchor="t"/>
          <a:lstStyle/>
          <a:p>
            <a:pPr indent="0" marL="0">
              <a:lnSpc>
                <a:spcPts val="2400"/>
              </a:lnSpc>
              <a:buNone/>
            </a:pPr>
            <a:r>
              <a:rPr lang="en-US" sz="1920" b="1" dirty="0">
                <a:solidFill>
                  <a:srgbClr val="DAD8E9"/>
                </a:solidFill>
                <a:latin typeface="Prompt" pitchFamily="34" charset="0"/>
                <a:ea typeface="Prompt" pitchFamily="34" charset="-122"/>
                <a:cs typeface="Prompt" pitchFamily="34" charset="-120"/>
              </a:rPr>
              <a:t>Personalized Navigation</a:t>
            </a:r>
            <a:endParaRPr lang="en-US" sz="1920" dirty="0"/>
          </a:p>
        </p:txBody>
      </p:sp>
      <p:sp>
        <p:nvSpPr>
          <p:cNvPr id="16" name="Text 13"/>
          <p:cNvSpPr/>
          <p:nvPr/>
        </p:nvSpPr>
        <p:spPr>
          <a:xfrm>
            <a:off x="7949089" y="4560213"/>
            <a:ext cx="3484959" cy="936546"/>
          </a:xfrm>
          <a:prstGeom prst="rect">
            <a:avLst/>
          </a:prstGeom>
          <a:noFill/>
          <a:ln/>
        </p:spPr>
        <p:txBody>
          <a:bodyPr wrap="square" rtlCol="0" anchor="t"/>
          <a:lstStyle/>
          <a:p>
            <a:pPr indent="0" marL="0">
              <a:lnSpc>
                <a:spcPts val="2458"/>
              </a:lnSpc>
              <a:buNone/>
            </a:pPr>
            <a:r>
              <a:rPr lang="en-US" sz="1536" dirty="0">
                <a:solidFill>
                  <a:srgbClr val="DAD8E9"/>
                </a:solidFill>
                <a:latin typeface="Mukta" pitchFamily="34" charset="0"/>
                <a:ea typeface="Mukta" pitchFamily="34" charset="-122"/>
                <a:cs typeface="Mukta" pitchFamily="34" charset="-120"/>
              </a:rPr>
              <a:t>EpicMaps learns from your preferences to offer routes that are customized just for you.</a:t>
            </a:r>
            <a:endParaRPr lang="en-US" sz="1536" dirty="0"/>
          </a:p>
        </p:txBody>
      </p:sp>
      <p:sp>
        <p:nvSpPr>
          <p:cNvPr id="17" name="Text 14"/>
          <p:cNvSpPr/>
          <p:nvPr/>
        </p:nvSpPr>
        <p:spPr>
          <a:xfrm>
            <a:off x="3196352" y="5789295"/>
            <a:ext cx="3640931" cy="365760"/>
          </a:xfrm>
          <a:prstGeom prst="rect">
            <a:avLst/>
          </a:prstGeom>
          <a:noFill/>
          <a:ln/>
        </p:spPr>
        <p:txBody>
          <a:bodyPr wrap="none" rtlCol="0" anchor="t"/>
          <a:lstStyle/>
          <a:p>
            <a:pPr indent="0" marL="0">
              <a:lnSpc>
                <a:spcPts val="2880"/>
              </a:lnSpc>
              <a:buNone/>
            </a:pPr>
            <a:r>
              <a:rPr lang="en-US" sz="2304" dirty="0">
                <a:solidFill>
                  <a:srgbClr val="C6BFEE"/>
                </a:solidFill>
                <a:latin typeface="Prompt" pitchFamily="34" charset="0"/>
                <a:ea typeface="Prompt" pitchFamily="34" charset="-122"/>
                <a:cs typeface="Prompt" pitchFamily="34" charset="-120"/>
              </a:rPr>
              <a:t>The EpicMaps Advantage</a:t>
            </a:r>
            <a:endParaRPr lang="en-US" sz="2304" dirty="0"/>
          </a:p>
        </p:txBody>
      </p:sp>
      <p:sp>
        <p:nvSpPr>
          <p:cNvPr id="18" name="Text 15"/>
          <p:cNvSpPr/>
          <p:nvPr/>
        </p:nvSpPr>
        <p:spPr>
          <a:xfrm>
            <a:off x="3196352" y="6447592"/>
            <a:ext cx="8237577" cy="1248728"/>
          </a:xfrm>
          <a:prstGeom prst="rect">
            <a:avLst/>
          </a:prstGeom>
          <a:noFill/>
          <a:ln/>
        </p:spPr>
        <p:txBody>
          <a:bodyPr wrap="square" rtlCol="0" anchor="t"/>
          <a:lstStyle/>
          <a:p>
            <a:pPr indent="0" marL="0">
              <a:lnSpc>
                <a:spcPts val="2458"/>
              </a:lnSpc>
              <a:buNone/>
            </a:pPr>
            <a:r>
              <a:rPr lang="en-US" sz="1536" dirty="0">
                <a:solidFill>
                  <a:srgbClr val="DAD8E9"/>
                </a:solidFill>
                <a:latin typeface="Mukta" pitchFamily="34" charset="0"/>
                <a:ea typeface="Mukta" pitchFamily="34" charset="-122"/>
                <a:cs typeface="Mukta" pitchFamily="34" charset="-120"/>
              </a:rPr>
              <a:t>Our commitment to innovation and user satisfaction has driven us to create an application that not only meets the basic needs of navigation but also enhances your travel experience with advanced features. With EpicMaps, you gain a reliable travel companion that understands your preferences and adapts to your lifestyle.</a:t>
            </a:r>
            <a:endParaRPr lang="en-US" sz="1536" dirty="0"/>
          </a:p>
        </p:txBody>
      </p:sp>
      <p:pic>
        <p:nvPicPr>
          <p:cNvPr id="1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907375"/>
            <a:ext cx="9381649"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Overview of the Application Features</a:t>
            </a:r>
            <a:endParaRPr lang="en-US" sz="4374" dirty="0"/>
          </a:p>
        </p:txBody>
      </p:sp>
      <p:sp>
        <p:nvSpPr>
          <p:cNvPr id="5" name="Shape 2"/>
          <p:cNvSpPr/>
          <p:nvPr/>
        </p:nvSpPr>
        <p:spPr>
          <a:xfrm>
            <a:off x="2624376" y="2740462"/>
            <a:ext cx="4579739" cy="2353389"/>
          </a:xfrm>
          <a:prstGeom prst="roundRect">
            <a:avLst>
              <a:gd name="adj" fmla="val 4249"/>
            </a:avLst>
          </a:prstGeom>
          <a:solidFill>
            <a:srgbClr val="542C49"/>
          </a:solidFill>
          <a:ln w="7620">
            <a:solidFill>
              <a:srgbClr val="6D4562"/>
            </a:solidFill>
            <a:prstDash val="solid"/>
          </a:ln>
        </p:spPr>
      </p:sp>
      <p:sp>
        <p:nvSpPr>
          <p:cNvPr id="6" name="Text 3"/>
          <p:cNvSpPr/>
          <p:nvPr/>
        </p:nvSpPr>
        <p:spPr>
          <a:xfrm>
            <a:off x="2854166" y="2970252"/>
            <a:ext cx="4120158" cy="694373"/>
          </a:xfrm>
          <a:prstGeom prst="rect">
            <a:avLst/>
          </a:prstGeom>
          <a:noFill/>
          <a:ln/>
        </p:spPr>
        <p:txBody>
          <a:bodyPr wrap="square" rtlCol="0" anchor="t"/>
          <a:lstStyle/>
          <a:p>
            <a:pPr indent="0" marL="0">
              <a:lnSpc>
                <a:spcPts val="2734"/>
              </a:lnSpc>
              <a:buNone/>
            </a:pPr>
            <a:r>
              <a:rPr lang="en-US" sz="2187" b="1" dirty="0">
                <a:solidFill>
                  <a:srgbClr val="DAD8E9"/>
                </a:solidFill>
                <a:latin typeface="Prompt" pitchFamily="34" charset="0"/>
                <a:ea typeface="Prompt" pitchFamily="34" charset="-122"/>
                <a:cs typeface="Prompt" pitchFamily="34" charset="-120"/>
              </a:rPr>
              <a:t>Multi-Modal Transport Options</a:t>
            </a:r>
            <a:endParaRPr lang="en-US" sz="2187" dirty="0"/>
          </a:p>
        </p:txBody>
      </p:sp>
      <p:sp>
        <p:nvSpPr>
          <p:cNvPr id="7" name="Text 4"/>
          <p:cNvSpPr/>
          <p:nvPr/>
        </p:nvSpPr>
        <p:spPr>
          <a:xfrm>
            <a:off x="2854166" y="3797856"/>
            <a:ext cx="4120158"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Choose from driving, walking, cycling, or public transport to get the best route for your journey.</a:t>
            </a:r>
            <a:endParaRPr lang="en-US" sz="1750" dirty="0"/>
          </a:p>
        </p:txBody>
      </p:sp>
      <p:sp>
        <p:nvSpPr>
          <p:cNvPr id="8" name="Shape 5"/>
          <p:cNvSpPr/>
          <p:nvPr/>
        </p:nvSpPr>
        <p:spPr>
          <a:xfrm>
            <a:off x="7426285" y="2740462"/>
            <a:ext cx="4579739" cy="2353389"/>
          </a:xfrm>
          <a:prstGeom prst="roundRect">
            <a:avLst>
              <a:gd name="adj" fmla="val 4249"/>
            </a:avLst>
          </a:prstGeom>
          <a:solidFill>
            <a:srgbClr val="542C49"/>
          </a:solidFill>
          <a:ln w="7620">
            <a:solidFill>
              <a:srgbClr val="6D4562"/>
            </a:solidFill>
            <a:prstDash val="solid"/>
          </a:ln>
        </p:spPr>
      </p:sp>
      <p:sp>
        <p:nvSpPr>
          <p:cNvPr id="9" name="Text 6"/>
          <p:cNvSpPr/>
          <p:nvPr/>
        </p:nvSpPr>
        <p:spPr>
          <a:xfrm>
            <a:off x="7656076" y="2970252"/>
            <a:ext cx="2777490" cy="347186"/>
          </a:xfrm>
          <a:prstGeom prst="rect">
            <a:avLst/>
          </a:prstGeom>
          <a:noFill/>
          <a:ln/>
        </p:spPr>
        <p:txBody>
          <a:bodyPr wrap="none" rtlCol="0" anchor="t"/>
          <a:lstStyle/>
          <a:p>
            <a:pPr indent="0" marL="0">
              <a:lnSpc>
                <a:spcPts val="2734"/>
              </a:lnSpc>
              <a:buNone/>
            </a:pPr>
            <a:r>
              <a:rPr lang="en-US" sz="2187" b="1" dirty="0">
                <a:solidFill>
                  <a:srgbClr val="DAD8E9"/>
                </a:solidFill>
                <a:latin typeface="Prompt" pitchFamily="34" charset="0"/>
                <a:ea typeface="Prompt" pitchFamily="34" charset="-122"/>
                <a:cs typeface="Prompt" pitchFamily="34" charset="-120"/>
              </a:rPr>
              <a:t>Live Traffic Updates</a:t>
            </a:r>
            <a:endParaRPr lang="en-US" sz="2187" dirty="0"/>
          </a:p>
        </p:txBody>
      </p:sp>
      <p:sp>
        <p:nvSpPr>
          <p:cNvPr id="10" name="Text 7"/>
          <p:cNvSpPr/>
          <p:nvPr/>
        </p:nvSpPr>
        <p:spPr>
          <a:xfrm>
            <a:off x="7656076" y="3450669"/>
            <a:ext cx="4120158"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Avoid congestion with real-time traffic information and rerouting.</a:t>
            </a:r>
            <a:endParaRPr lang="en-US" sz="1750" dirty="0"/>
          </a:p>
        </p:txBody>
      </p:sp>
      <p:sp>
        <p:nvSpPr>
          <p:cNvPr id="11" name="Shape 8"/>
          <p:cNvSpPr/>
          <p:nvPr/>
        </p:nvSpPr>
        <p:spPr>
          <a:xfrm>
            <a:off x="2624376" y="5316022"/>
            <a:ext cx="4579739" cy="2006203"/>
          </a:xfrm>
          <a:prstGeom prst="roundRect">
            <a:avLst>
              <a:gd name="adj" fmla="val 4984"/>
            </a:avLst>
          </a:prstGeom>
          <a:solidFill>
            <a:srgbClr val="542C49"/>
          </a:solidFill>
          <a:ln w="7620">
            <a:solidFill>
              <a:srgbClr val="6D4562"/>
            </a:solidFill>
            <a:prstDash val="solid"/>
          </a:ln>
        </p:spPr>
      </p:sp>
      <p:sp>
        <p:nvSpPr>
          <p:cNvPr id="12" name="Text 9"/>
          <p:cNvSpPr/>
          <p:nvPr/>
        </p:nvSpPr>
        <p:spPr>
          <a:xfrm>
            <a:off x="2854166" y="5545812"/>
            <a:ext cx="2777490" cy="347186"/>
          </a:xfrm>
          <a:prstGeom prst="rect">
            <a:avLst/>
          </a:prstGeom>
          <a:noFill/>
          <a:ln/>
        </p:spPr>
        <p:txBody>
          <a:bodyPr wrap="none" rtlCol="0" anchor="t"/>
          <a:lstStyle/>
          <a:p>
            <a:pPr indent="0" marL="0">
              <a:lnSpc>
                <a:spcPts val="2734"/>
              </a:lnSpc>
              <a:buNone/>
            </a:pPr>
            <a:r>
              <a:rPr lang="en-US" sz="2187" b="1" dirty="0">
                <a:solidFill>
                  <a:srgbClr val="DAD8E9"/>
                </a:solidFill>
                <a:latin typeface="Prompt" pitchFamily="34" charset="0"/>
                <a:ea typeface="Prompt" pitchFamily="34" charset="-122"/>
                <a:cs typeface="Prompt" pitchFamily="34" charset="-120"/>
              </a:rPr>
              <a:t>Offline Maps</a:t>
            </a:r>
            <a:endParaRPr lang="en-US" sz="2187" dirty="0"/>
          </a:p>
        </p:txBody>
      </p:sp>
      <p:sp>
        <p:nvSpPr>
          <p:cNvPr id="13" name="Text 10"/>
          <p:cNvSpPr/>
          <p:nvPr/>
        </p:nvSpPr>
        <p:spPr>
          <a:xfrm>
            <a:off x="2854166" y="6026229"/>
            <a:ext cx="4120158"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Navigate without an internet connection in remote areas or to save on data usage.</a:t>
            </a:r>
            <a:endParaRPr lang="en-US" sz="1750" dirty="0"/>
          </a:p>
        </p:txBody>
      </p:sp>
      <p:sp>
        <p:nvSpPr>
          <p:cNvPr id="14" name="Shape 11"/>
          <p:cNvSpPr/>
          <p:nvPr/>
        </p:nvSpPr>
        <p:spPr>
          <a:xfrm>
            <a:off x="7426285" y="5316022"/>
            <a:ext cx="4579739" cy="2006203"/>
          </a:xfrm>
          <a:prstGeom prst="roundRect">
            <a:avLst>
              <a:gd name="adj" fmla="val 4984"/>
            </a:avLst>
          </a:prstGeom>
          <a:solidFill>
            <a:srgbClr val="542C49"/>
          </a:solidFill>
          <a:ln w="7620">
            <a:solidFill>
              <a:srgbClr val="6D4562"/>
            </a:solidFill>
            <a:prstDash val="solid"/>
          </a:ln>
        </p:spPr>
      </p:sp>
      <p:sp>
        <p:nvSpPr>
          <p:cNvPr id="15" name="Text 12"/>
          <p:cNvSpPr/>
          <p:nvPr/>
        </p:nvSpPr>
        <p:spPr>
          <a:xfrm>
            <a:off x="7656076" y="5545812"/>
            <a:ext cx="3373279" cy="347186"/>
          </a:xfrm>
          <a:prstGeom prst="rect">
            <a:avLst/>
          </a:prstGeom>
          <a:noFill/>
          <a:ln/>
        </p:spPr>
        <p:txBody>
          <a:bodyPr wrap="none" rtlCol="0" anchor="t"/>
          <a:lstStyle/>
          <a:p>
            <a:pPr indent="0" marL="0">
              <a:lnSpc>
                <a:spcPts val="2734"/>
              </a:lnSpc>
              <a:buNone/>
            </a:pPr>
            <a:r>
              <a:rPr lang="en-US" sz="2187" b="1" dirty="0">
                <a:solidFill>
                  <a:srgbClr val="DAD8E9"/>
                </a:solidFill>
                <a:latin typeface="Prompt" pitchFamily="34" charset="0"/>
                <a:ea typeface="Prompt" pitchFamily="34" charset="-122"/>
                <a:cs typeface="Prompt" pitchFamily="34" charset="-120"/>
              </a:rPr>
              <a:t>Personalized Experience</a:t>
            </a:r>
            <a:endParaRPr lang="en-US" sz="2187" dirty="0"/>
          </a:p>
        </p:txBody>
      </p:sp>
      <p:sp>
        <p:nvSpPr>
          <p:cNvPr id="16" name="Text 13"/>
          <p:cNvSpPr/>
          <p:nvPr/>
        </p:nvSpPr>
        <p:spPr>
          <a:xfrm>
            <a:off x="7656076" y="6026229"/>
            <a:ext cx="4120158"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Save your favorite places, set up preferred routes, and receive recommendations based on your travel history.</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10926604"/>
          </a:xfrm>
          <a:prstGeom prst="rect">
            <a:avLst/>
          </a:prstGeom>
          <a:solidFill>
            <a:srgbClr val="0B0C23">
              <a:alpha val="75000"/>
            </a:srgbClr>
          </a:solidFill>
          <a:ln/>
        </p:spPr>
      </p:sp>
      <p:sp>
        <p:nvSpPr>
          <p:cNvPr id="4" name="Text 1"/>
          <p:cNvSpPr/>
          <p:nvPr/>
        </p:nvSpPr>
        <p:spPr>
          <a:xfrm>
            <a:off x="4031575" y="427673"/>
            <a:ext cx="6567130" cy="972026"/>
          </a:xfrm>
          <a:prstGeom prst="rect">
            <a:avLst/>
          </a:prstGeom>
          <a:noFill/>
          <a:ln/>
        </p:spPr>
        <p:txBody>
          <a:bodyPr wrap="square" rtlCol="0" anchor="t"/>
          <a:lstStyle/>
          <a:p>
            <a:pPr indent="0" marL="0">
              <a:lnSpc>
                <a:spcPts val="3827"/>
              </a:lnSpc>
              <a:buNone/>
            </a:pPr>
            <a:r>
              <a:rPr lang="en-US" sz="3062" dirty="0">
                <a:solidFill>
                  <a:srgbClr val="C6BFEE"/>
                </a:solidFill>
                <a:latin typeface="Prompt" pitchFamily="34" charset="0"/>
                <a:ea typeface="Prompt" pitchFamily="34" charset="-122"/>
                <a:cs typeface="Prompt" pitchFamily="34" charset="-120"/>
              </a:rPr>
              <a:t>Reasons for selecting the specific features</a:t>
            </a:r>
            <a:endParaRPr lang="en-US" sz="3062" dirty="0"/>
          </a:p>
        </p:txBody>
      </p:sp>
      <p:sp>
        <p:nvSpPr>
          <p:cNvPr id="5" name="Text 2"/>
          <p:cNvSpPr/>
          <p:nvPr/>
        </p:nvSpPr>
        <p:spPr>
          <a:xfrm>
            <a:off x="4031575" y="1632942"/>
            <a:ext cx="6567130" cy="746165"/>
          </a:xfrm>
          <a:prstGeom prst="rect">
            <a:avLst/>
          </a:prstGeom>
          <a:noFill/>
          <a:ln/>
        </p:spPr>
        <p:txBody>
          <a:bodyPr wrap="square" rtlCol="0" anchor="t"/>
          <a:lstStyle/>
          <a:p>
            <a:pPr indent="0" marL="0">
              <a:lnSpc>
                <a:spcPts val="1960"/>
              </a:lnSpc>
              <a:buNone/>
            </a:pPr>
            <a:r>
              <a:rPr lang="en-US" sz="1225" dirty="0">
                <a:solidFill>
                  <a:srgbClr val="DAD8E9"/>
                </a:solidFill>
                <a:latin typeface="Mukta" pitchFamily="34" charset="0"/>
                <a:ea typeface="Mukta" pitchFamily="34" charset="-122"/>
                <a:cs typeface="Mukta" pitchFamily="34" charset="-120"/>
              </a:rPr>
              <a:t>Our team's decision to incorporate specific features into EpicMaps was driven by a combination of user-centric research, technological trends, and strategic planning. Here are the key reasons behind our feature selection:</a:t>
            </a:r>
            <a:endParaRPr lang="en-US" sz="1225" dirty="0"/>
          </a:p>
        </p:txBody>
      </p:sp>
      <p:sp>
        <p:nvSpPr>
          <p:cNvPr id="6" name="Text 3"/>
          <p:cNvSpPr/>
          <p:nvPr/>
        </p:nvSpPr>
        <p:spPr>
          <a:xfrm>
            <a:off x="4031575" y="2612350"/>
            <a:ext cx="2333030" cy="291703"/>
          </a:xfrm>
          <a:prstGeom prst="rect">
            <a:avLst/>
          </a:prstGeom>
          <a:noFill/>
          <a:ln/>
        </p:spPr>
        <p:txBody>
          <a:bodyPr wrap="none" rtlCol="0" anchor="t"/>
          <a:lstStyle/>
          <a:p>
            <a:pPr indent="0" marL="0">
              <a:lnSpc>
                <a:spcPts val="2296"/>
              </a:lnSpc>
              <a:buNone/>
            </a:pPr>
            <a:r>
              <a:rPr lang="en-US" sz="1837" dirty="0">
                <a:solidFill>
                  <a:srgbClr val="C6BFEE"/>
                </a:solidFill>
                <a:latin typeface="Prompt" pitchFamily="34" charset="0"/>
                <a:ea typeface="Prompt" pitchFamily="34" charset="-122"/>
                <a:cs typeface="Prompt" pitchFamily="34" charset="-120"/>
              </a:rPr>
              <a:t>User-Centric Design</a:t>
            </a:r>
            <a:endParaRPr lang="en-US" sz="1837" dirty="0"/>
          </a:p>
        </p:txBody>
      </p:sp>
      <p:sp>
        <p:nvSpPr>
          <p:cNvPr id="7" name="Text 4"/>
          <p:cNvSpPr/>
          <p:nvPr/>
        </p:nvSpPr>
        <p:spPr>
          <a:xfrm>
            <a:off x="4280297" y="3137297"/>
            <a:ext cx="6318409" cy="746165"/>
          </a:xfrm>
          <a:prstGeom prst="rect">
            <a:avLst/>
          </a:prstGeom>
          <a:noFill/>
          <a:ln/>
        </p:spPr>
        <p:txBody>
          <a:bodyPr wrap="square" rtlCol="0" anchor="t"/>
          <a:lstStyle/>
          <a:p>
            <a:pPr algn="l" marL="342900" indent="-342900">
              <a:lnSpc>
                <a:spcPts val="1960"/>
              </a:lnSpc>
              <a:buSzPct val="100000"/>
              <a:buChar char="•"/>
            </a:pPr>
            <a:r>
              <a:rPr lang="en-US" sz="1225" b="1" dirty="0">
                <a:solidFill>
                  <a:srgbClr val="DAD8E9"/>
                </a:solidFill>
                <a:latin typeface="Mukta" pitchFamily="34" charset="0"/>
                <a:ea typeface="Mukta" pitchFamily="34" charset="-122"/>
                <a:cs typeface="Mukta" pitchFamily="34" charset="-120"/>
              </a:rPr>
              <a:t>Feedback Loop</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We actively sought feedback from potential users through surveys and focus groups, which highlighted the demand for features like real-time traffic updates and multi-modal routing.</a:t>
            </a:r>
            <a:endParaRPr lang="en-US" sz="1225" dirty="0"/>
          </a:p>
        </p:txBody>
      </p:sp>
      <p:sp>
        <p:nvSpPr>
          <p:cNvPr id="8" name="Text 5"/>
          <p:cNvSpPr/>
          <p:nvPr/>
        </p:nvSpPr>
        <p:spPr>
          <a:xfrm>
            <a:off x="4280297" y="3945612"/>
            <a:ext cx="6318409"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8E9"/>
                </a:solidFill>
                <a:latin typeface="Mukta" pitchFamily="34" charset="0"/>
                <a:ea typeface="Mukta" pitchFamily="34" charset="-122"/>
                <a:cs typeface="Mukta" pitchFamily="34" charset="-120"/>
              </a:rPr>
              <a:t>Usability Studies</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Through usability testing, we identified the need for a simple yet powerful interface that could cater to both tech-savvy users and those less familiar with navigation apps.</a:t>
            </a:r>
            <a:endParaRPr lang="en-US" sz="1225" dirty="0"/>
          </a:p>
        </p:txBody>
      </p:sp>
      <p:sp>
        <p:nvSpPr>
          <p:cNvPr id="9" name="Text 6"/>
          <p:cNvSpPr/>
          <p:nvPr/>
        </p:nvSpPr>
        <p:spPr>
          <a:xfrm>
            <a:off x="4031575" y="4676299"/>
            <a:ext cx="2811304" cy="291703"/>
          </a:xfrm>
          <a:prstGeom prst="rect">
            <a:avLst/>
          </a:prstGeom>
          <a:noFill/>
          <a:ln/>
        </p:spPr>
        <p:txBody>
          <a:bodyPr wrap="none" rtlCol="0" anchor="t"/>
          <a:lstStyle/>
          <a:p>
            <a:pPr indent="0" marL="0">
              <a:lnSpc>
                <a:spcPts val="2296"/>
              </a:lnSpc>
              <a:buNone/>
            </a:pPr>
            <a:r>
              <a:rPr lang="en-US" sz="1837" dirty="0">
                <a:solidFill>
                  <a:srgbClr val="C6BFEE"/>
                </a:solidFill>
                <a:latin typeface="Prompt" pitchFamily="34" charset="0"/>
                <a:ea typeface="Prompt" pitchFamily="34" charset="-122"/>
                <a:cs typeface="Prompt" pitchFamily="34" charset="-120"/>
              </a:rPr>
              <a:t>Technological Innovation</a:t>
            </a:r>
            <a:endParaRPr lang="en-US" sz="1837" dirty="0"/>
          </a:p>
        </p:txBody>
      </p:sp>
      <p:sp>
        <p:nvSpPr>
          <p:cNvPr id="10" name="Text 7"/>
          <p:cNvSpPr/>
          <p:nvPr/>
        </p:nvSpPr>
        <p:spPr>
          <a:xfrm>
            <a:off x="4280297" y="5201245"/>
            <a:ext cx="6318409"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8E9"/>
                </a:solidFill>
                <a:latin typeface="Mukta" pitchFamily="34" charset="0"/>
                <a:ea typeface="Mukta" pitchFamily="34" charset="-122"/>
                <a:cs typeface="Mukta" pitchFamily="34" charset="-120"/>
              </a:rPr>
              <a:t>Cutting-Edge Tech</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We wanted to leverage the latest advancements in geolocation and mapping technologies to provide accurate and efficient navigation.</a:t>
            </a:r>
            <a:endParaRPr lang="en-US" sz="1225" dirty="0"/>
          </a:p>
        </p:txBody>
      </p:sp>
      <p:sp>
        <p:nvSpPr>
          <p:cNvPr id="11" name="Text 8"/>
          <p:cNvSpPr/>
          <p:nvPr/>
        </p:nvSpPr>
        <p:spPr>
          <a:xfrm>
            <a:off x="4280297" y="5760839"/>
            <a:ext cx="6318409"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8E9"/>
                </a:solidFill>
                <a:latin typeface="Mukta" pitchFamily="34" charset="0"/>
                <a:ea typeface="Mukta" pitchFamily="34" charset="-122"/>
                <a:cs typeface="Mukta" pitchFamily="34" charset="-120"/>
              </a:rPr>
              <a:t>API Integration</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By integrating with various APIs, we ensured that our app could offer enriched data, such as live traffic conditions and points of interest.</a:t>
            </a:r>
            <a:endParaRPr lang="en-US" sz="1225" dirty="0"/>
          </a:p>
        </p:txBody>
      </p:sp>
      <p:sp>
        <p:nvSpPr>
          <p:cNvPr id="12" name="Text 9"/>
          <p:cNvSpPr/>
          <p:nvPr/>
        </p:nvSpPr>
        <p:spPr>
          <a:xfrm>
            <a:off x="4031575" y="6491526"/>
            <a:ext cx="3350419" cy="291703"/>
          </a:xfrm>
          <a:prstGeom prst="rect">
            <a:avLst/>
          </a:prstGeom>
          <a:noFill/>
          <a:ln/>
        </p:spPr>
        <p:txBody>
          <a:bodyPr wrap="none" rtlCol="0" anchor="t"/>
          <a:lstStyle/>
          <a:p>
            <a:pPr indent="0" marL="0">
              <a:lnSpc>
                <a:spcPts val="2296"/>
              </a:lnSpc>
              <a:buNone/>
            </a:pPr>
            <a:r>
              <a:rPr lang="en-US" sz="1837" dirty="0">
                <a:solidFill>
                  <a:srgbClr val="C6BFEE"/>
                </a:solidFill>
                <a:latin typeface="Prompt" pitchFamily="34" charset="0"/>
                <a:ea typeface="Prompt" pitchFamily="34" charset="-122"/>
                <a:cs typeface="Prompt" pitchFamily="34" charset="-120"/>
              </a:rPr>
              <a:t>Scalability and Future Growth</a:t>
            </a:r>
            <a:endParaRPr lang="en-US" sz="1837" dirty="0"/>
          </a:p>
        </p:txBody>
      </p:sp>
      <p:sp>
        <p:nvSpPr>
          <p:cNvPr id="13" name="Text 10"/>
          <p:cNvSpPr/>
          <p:nvPr/>
        </p:nvSpPr>
        <p:spPr>
          <a:xfrm>
            <a:off x="4280297" y="7016472"/>
            <a:ext cx="6318409"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8E9"/>
                </a:solidFill>
                <a:latin typeface="Mukta" pitchFamily="34" charset="0"/>
                <a:ea typeface="Mukta" pitchFamily="34" charset="-122"/>
                <a:cs typeface="Mukta" pitchFamily="34" charset="-120"/>
              </a:rPr>
              <a:t>Foundation for Expansion</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We designed our app's architecture to be scalable, allowing us to easily add new features and expand our services in the future.</a:t>
            </a:r>
            <a:endParaRPr lang="en-US" sz="1225" dirty="0"/>
          </a:p>
        </p:txBody>
      </p:sp>
      <p:sp>
        <p:nvSpPr>
          <p:cNvPr id="14" name="Text 11"/>
          <p:cNvSpPr/>
          <p:nvPr/>
        </p:nvSpPr>
        <p:spPr>
          <a:xfrm>
            <a:off x="4280297" y="7576066"/>
            <a:ext cx="6318409"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8E9"/>
                </a:solidFill>
                <a:latin typeface="Mukta" pitchFamily="34" charset="0"/>
                <a:ea typeface="Mukta" pitchFamily="34" charset="-122"/>
                <a:cs typeface="Mukta" pitchFamily="34" charset="-120"/>
              </a:rPr>
              <a:t>Data-Driven Development</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By implementing features that allow us to collect anonymized data on travel patterns, we can continuously refine and enhance the user experience.</a:t>
            </a:r>
            <a:endParaRPr lang="en-US" sz="1225" dirty="0"/>
          </a:p>
        </p:txBody>
      </p:sp>
      <p:sp>
        <p:nvSpPr>
          <p:cNvPr id="15" name="Text 12"/>
          <p:cNvSpPr/>
          <p:nvPr/>
        </p:nvSpPr>
        <p:spPr>
          <a:xfrm>
            <a:off x="4031575" y="8306752"/>
            <a:ext cx="3132058" cy="291703"/>
          </a:xfrm>
          <a:prstGeom prst="rect">
            <a:avLst/>
          </a:prstGeom>
          <a:noFill/>
          <a:ln/>
        </p:spPr>
        <p:txBody>
          <a:bodyPr wrap="none" rtlCol="0" anchor="t"/>
          <a:lstStyle/>
          <a:p>
            <a:pPr indent="0" marL="0">
              <a:lnSpc>
                <a:spcPts val="2296"/>
              </a:lnSpc>
              <a:buNone/>
            </a:pPr>
            <a:r>
              <a:rPr lang="en-US" sz="1837" dirty="0">
                <a:solidFill>
                  <a:srgbClr val="C6BFEE"/>
                </a:solidFill>
                <a:latin typeface="Prompt" pitchFamily="34" charset="0"/>
                <a:ea typeface="Prompt" pitchFamily="34" charset="-122"/>
                <a:cs typeface="Prompt" pitchFamily="34" charset="-120"/>
              </a:rPr>
              <a:t>Accessibility and Inclusivity</a:t>
            </a:r>
            <a:endParaRPr lang="en-US" sz="1837" dirty="0"/>
          </a:p>
        </p:txBody>
      </p:sp>
      <p:sp>
        <p:nvSpPr>
          <p:cNvPr id="16" name="Text 13"/>
          <p:cNvSpPr/>
          <p:nvPr/>
        </p:nvSpPr>
        <p:spPr>
          <a:xfrm>
            <a:off x="4280297" y="8831699"/>
            <a:ext cx="6318409" cy="746165"/>
          </a:xfrm>
          <a:prstGeom prst="rect">
            <a:avLst/>
          </a:prstGeom>
          <a:noFill/>
          <a:ln/>
        </p:spPr>
        <p:txBody>
          <a:bodyPr wrap="square" rtlCol="0" anchor="t"/>
          <a:lstStyle/>
          <a:p>
            <a:pPr algn="l" marL="342900" indent="-342900">
              <a:lnSpc>
                <a:spcPts val="1960"/>
              </a:lnSpc>
              <a:buSzPct val="100000"/>
              <a:buChar char="•"/>
            </a:pPr>
            <a:r>
              <a:rPr lang="en-US" sz="1225" b="1" dirty="0">
                <a:solidFill>
                  <a:srgbClr val="DAD8E9"/>
                </a:solidFill>
                <a:latin typeface="Mukta" pitchFamily="34" charset="0"/>
                <a:ea typeface="Mukta" pitchFamily="34" charset="-122"/>
                <a:cs typeface="Mukta" pitchFamily="34" charset="-120"/>
              </a:rPr>
              <a:t>Wide Reach</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It was important for us to create an app that could be used by a diverse audience, so we included features like adjustable text sizes and voice-guided navigation for users with different needs.</a:t>
            </a:r>
            <a:endParaRPr lang="en-US" sz="1225" dirty="0"/>
          </a:p>
        </p:txBody>
      </p:sp>
      <p:sp>
        <p:nvSpPr>
          <p:cNvPr id="17" name="Text 14"/>
          <p:cNvSpPr/>
          <p:nvPr/>
        </p:nvSpPr>
        <p:spPr>
          <a:xfrm>
            <a:off x="4031575" y="9752767"/>
            <a:ext cx="6567130" cy="746165"/>
          </a:xfrm>
          <a:prstGeom prst="rect">
            <a:avLst/>
          </a:prstGeom>
          <a:noFill/>
          <a:ln/>
        </p:spPr>
        <p:txBody>
          <a:bodyPr wrap="square" rtlCol="0" anchor="t"/>
          <a:lstStyle/>
          <a:p>
            <a:pPr indent="0" marL="0">
              <a:lnSpc>
                <a:spcPts val="1960"/>
              </a:lnSpc>
              <a:buNone/>
            </a:pPr>
            <a:r>
              <a:rPr lang="en-US" sz="1225" dirty="0">
                <a:solidFill>
                  <a:srgbClr val="DAD8E9"/>
                </a:solidFill>
                <a:latin typeface="Mukta" pitchFamily="34" charset="0"/>
                <a:ea typeface="Mukta" pitchFamily="34" charset="-122"/>
                <a:cs typeface="Mukta" pitchFamily="34" charset="-120"/>
              </a:rPr>
              <a:t>By focusing on these areas, we aimed to create an application that not only meets the current needs of our users but also anticipates future trends and prepares for ongoing enhancements. Our goal is to make EpicMaps a reliable companion for all your navigation needs, today and in the future.</a:t>
            </a:r>
            <a:endParaRPr lang="en-US" sz="1225" dirty="0"/>
          </a:p>
        </p:txBody>
      </p:sp>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DAD8E9">
              <a:alpha val="75000"/>
            </a:srgbClr>
          </a:solidFill>
          <a:ln/>
        </p:spPr>
      </p:sp>
      <p:sp>
        <p:nvSpPr>
          <p:cNvPr id="4" name="Text 1"/>
          <p:cNvSpPr/>
          <p:nvPr/>
        </p:nvSpPr>
        <p:spPr>
          <a:xfrm>
            <a:off x="2624376" y="1575673"/>
            <a:ext cx="9381649" cy="1388745"/>
          </a:xfrm>
          <a:prstGeom prst="rect">
            <a:avLst/>
          </a:prstGeom>
          <a:noFill/>
          <a:ln/>
        </p:spPr>
        <p:txBody>
          <a:bodyPr wrap="square" rtlCol="0" anchor="t"/>
          <a:lstStyle/>
          <a:p>
            <a:pPr indent="0" marL="0">
              <a:lnSpc>
                <a:spcPts val="5468"/>
              </a:lnSpc>
              <a:buNone/>
            </a:pPr>
            <a:r>
              <a:rPr lang="en-US" sz="4374" dirty="0">
                <a:solidFill>
                  <a:srgbClr val="000000"/>
                </a:solidFill>
                <a:latin typeface="Prompt" pitchFamily="34" charset="0"/>
                <a:ea typeface="Prompt" pitchFamily="34" charset="-122"/>
                <a:cs typeface="Prompt" pitchFamily="34" charset="-120"/>
              </a:rPr>
              <a:t>Application Code Structure and Organization</a:t>
            </a:r>
            <a:endParaRPr lang="en-US" sz="4374" dirty="0"/>
          </a:p>
        </p:txBody>
      </p:sp>
      <p:pic>
        <p:nvPicPr>
          <p:cNvPr id="5" name="Image 1" descr="preencoded.png">    </p:cNvPr>
          <p:cNvPicPr>
            <a:picLocks noChangeAspect="1"/>
          </p:cNvPicPr>
          <p:nvPr/>
        </p:nvPicPr>
        <p:blipFill>
          <a:blip r:embed="rId2"/>
          <a:stretch>
            <a:fillRect/>
          </a:stretch>
        </p:blipFill>
        <p:spPr>
          <a:xfrm>
            <a:off x="2624376" y="3408759"/>
            <a:ext cx="9381649" cy="2639854"/>
          </a:xfrm>
          <a:prstGeom prst="rect">
            <a:avLst/>
          </a:prstGeom>
        </p:spPr>
      </p:pic>
      <p:sp>
        <p:nvSpPr>
          <p:cNvPr id="6" name="Text 2"/>
          <p:cNvSpPr/>
          <p:nvPr/>
        </p:nvSpPr>
        <p:spPr>
          <a:xfrm>
            <a:off x="2624376" y="6298525"/>
            <a:ext cx="9381649" cy="355402"/>
          </a:xfrm>
          <a:prstGeom prst="rect">
            <a:avLst/>
          </a:prstGeom>
          <a:noFill/>
          <a:ln/>
        </p:spPr>
        <p:txBody>
          <a:bodyPr wrap="none" rtlCol="0" anchor="t"/>
          <a:lstStyle/>
          <a:p>
            <a:pPr indent="0" marL="0">
              <a:lnSpc>
                <a:spcPts val="2799"/>
              </a:lnSpc>
              <a:buNone/>
            </a:pP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2351603"/>
            <a:ext cx="3332917" cy="416481"/>
          </a:xfrm>
          <a:prstGeom prst="rect">
            <a:avLst/>
          </a:prstGeom>
          <a:noFill/>
          <a:ln/>
        </p:spPr>
        <p:txBody>
          <a:bodyPr wrap="none" rtlCol="0" anchor="t"/>
          <a:lstStyle/>
          <a:p>
            <a:pPr indent="0" marL="0">
              <a:lnSpc>
                <a:spcPts val="3281"/>
              </a:lnSpc>
              <a:buNone/>
            </a:pPr>
            <a:r>
              <a:rPr lang="en-US" sz="2624" dirty="0">
                <a:solidFill>
                  <a:srgbClr val="C6BFEE"/>
                </a:solidFill>
                <a:latin typeface="Prompt" pitchFamily="34" charset="0"/>
                <a:ea typeface="Prompt" pitchFamily="34" charset="-122"/>
                <a:cs typeface="Prompt" pitchFamily="34" charset="-120"/>
              </a:rPr>
              <a:t>Frontend</a:t>
            </a:r>
            <a:endParaRPr lang="en-US" sz="2624" dirty="0"/>
          </a:p>
        </p:txBody>
      </p:sp>
      <p:sp>
        <p:nvSpPr>
          <p:cNvPr id="5" name="Text 2"/>
          <p:cNvSpPr/>
          <p:nvPr/>
        </p:nvSpPr>
        <p:spPr>
          <a:xfrm>
            <a:off x="2979777" y="3212425"/>
            <a:ext cx="9026247"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User Input</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The frontend interface allows users to input their travel method, start location, and destination. This is likely facilitated through a form or interactive map interface.</a:t>
            </a:r>
            <a:endParaRPr lang="en-US" sz="1750" dirty="0"/>
          </a:p>
        </p:txBody>
      </p:sp>
      <p:sp>
        <p:nvSpPr>
          <p:cNvPr id="6" name="Text 3"/>
          <p:cNvSpPr/>
          <p:nvPr/>
        </p:nvSpPr>
        <p:spPr>
          <a:xfrm>
            <a:off x="2979777" y="4012049"/>
            <a:ext cx="9026247"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HTTP Request</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Once the user submits their input, an HTTP request is generated and sent to the backend server. This request includes the user’s travel preferences and location details.</a:t>
            </a:r>
            <a:endParaRPr lang="en-US" sz="1750" dirty="0"/>
          </a:p>
        </p:txBody>
      </p:sp>
      <p:sp>
        <p:nvSpPr>
          <p:cNvPr id="7" name="Text 4"/>
          <p:cNvSpPr/>
          <p:nvPr/>
        </p:nvSpPr>
        <p:spPr>
          <a:xfrm>
            <a:off x="2979777" y="4811673"/>
            <a:ext cx="9026247" cy="1066205"/>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JSON Response Rendering</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After the backend processes the request, the frontend receives a JSON response. This response contains the routing information, which the frontend then renders for the user, likely displaying the route on the map and providing navigation instructions.</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1774150"/>
            <a:ext cx="3332917" cy="416481"/>
          </a:xfrm>
          <a:prstGeom prst="rect">
            <a:avLst/>
          </a:prstGeom>
          <a:noFill/>
          <a:ln/>
        </p:spPr>
        <p:txBody>
          <a:bodyPr wrap="none" rtlCol="0" anchor="t"/>
          <a:lstStyle/>
          <a:p>
            <a:pPr indent="0" marL="0">
              <a:lnSpc>
                <a:spcPts val="3281"/>
              </a:lnSpc>
              <a:buNone/>
            </a:pPr>
            <a:r>
              <a:rPr lang="en-US" sz="2624" dirty="0">
                <a:solidFill>
                  <a:srgbClr val="C6BFEE"/>
                </a:solidFill>
                <a:latin typeface="Prompt" pitchFamily="34" charset="0"/>
                <a:ea typeface="Prompt" pitchFamily="34" charset="-122"/>
                <a:cs typeface="Prompt" pitchFamily="34" charset="-120"/>
              </a:rPr>
              <a:t>Backend</a:t>
            </a:r>
            <a:endParaRPr lang="en-US" sz="2624" dirty="0"/>
          </a:p>
        </p:txBody>
      </p:sp>
      <p:sp>
        <p:nvSpPr>
          <p:cNvPr id="5" name="Text 2"/>
          <p:cNvSpPr/>
          <p:nvPr/>
        </p:nvSpPr>
        <p:spPr>
          <a:xfrm>
            <a:off x="2979777" y="2634972"/>
            <a:ext cx="9026247" cy="1066205"/>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Query Header Reading</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The backend server reads the query headers received from the frontend’s HTTP request. These headers may contain additional information such as the user’s session data or authentication tokens.</a:t>
            </a:r>
            <a:endParaRPr lang="en-US" sz="1750" dirty="0"/>
          </a:p>
        </p:txBody>
      </p:sp>
      <p:sp>
        <p:nvSpPr>
          <p:cNvPr id="6" name="Text 3"/>
          <p:cNvSpPr/>
          <p:nvPr/>
        </p:nvSpPr>
        <p:spPr>
          <a:xfrm>
            <a:off x="2979777" y="3789998"/>
            <a:ext cx="9026247"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Value Checking and Querying</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The backend checks the values received (travel method, start location, destination) and constructs a query to send to the GraphHopper API.</a:t>
            </a:r>
            <a:endParaRPr lang="en-US" sz="1750" dirty="0"/>
          </a:p>
        </p:txBody>
      </p:sp>
      <p:sp>
        <p:nvSpPr>
          <p:cNvPr id="7" name="Text 4"/>
          <p:cNvSpPr/>
          <p:nvPr/>
        </p:nvSpPr>
        <p:spPr>
          <a:xfrm>
            <a:off x="2979777" y="4589621"/>
            <a:ext cx="9026247" cy="1066205"/>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Information Processing</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Once the GraphHopper API responds, the backend processes this information, which may involve formatting the data into a user-friendly format or filtering the data based on specific criteria.</a:t>
            </a:r>
            <a:endParaRPr lang="en-US" sz="1750" dirty="0"/>
          </a:p>
        </p:txBody>
      </p:sp>
      <p:sp>
        <p:nvSpPr>
          <p:cNvPr id="8" name="Text 5"/>
          <p:cNvSpPr/>
          <p:nvPr/>
        </p:nvSpPr>
        <p:spPr>
          <a:xfrm>
            <a:off x="2979777" y="5744647"/>
            <a:ext cx="9026247"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JSON Response</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The processed information is then sent back to the frontend in the form of a JSON response, which includes the route details, instructions, and any other relevant data.</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1079897"/>
            <a:ext cx="3332917" cy="416481"/>
          </a:xfrm>
          <a:prstGeom prst="rect">
            <a:avLst/>
          </a:prstGeom>
          <a:noFill/>
          <a:ln/>
        </p:spPr>
        <p:txBody>
          <a:bodyPr wrap="none" rtlCol="0" anchor="t"/>
          <a:lstStyle/>
          <a:p>
            <a:pPr indent="0" marL="0">
              <a:lnSpc>
                <a:spcPts val="3281"/>
              </a:lnSpc>
              <a:buNone/>
            </a:pPr>
            <a:r>
              <a:rPr lang="en-US" sz="2624" dirty="0">
                <a:solidFill>
                  <a:srgbClr val="C6BFEE"/>
                </a:solidFill>
                <a:latin typeface="Prompt" pitchFamily="34" charset="0"/>
                <a:ea typeface="Prompt" pitchFamily="34" charset="-122"/>
                <a:cs typeface="Prompt" pitchFamily="34" charset="-120"/>
              </a:rPr>
              <a:t>GraphHopper API:</a:t>
            </a:r>
            <a:endParaRPr lang="en-US" sz="2624" dirty="0"/>
          </a:p>
        </p:txBody>
      </p:sp>
      <p:sp>
        <p:nvSpPr>
          <p:cNvPr id="5" name="Text 2"/>
          <p:cNvSpPr/>
          <p:nvPr/>
        </p:nvSpPr>
        <p:spPr>
          <a:xfrm>
            <a:off x="2979777" y="1940719"/>
            <a:ext cx="9026247" cy="1066205"/>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API Request</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The backend sends an API request to the GraphHopper API, which is a third-party service providing routing information. The request includes the coordinates or addresses of the start and destination locations, as well as the specified travel method.</a:t>
            </a:r>
            <a:endParaRPr lang="en-US" sz="1750" dirty="0"/>
          </a:p>
        </p:txBody>
      </p:sp>
      <p:sp>
        <p:nvSpPr>
          <p:cNvPr id="6" name="Text 3"/>
          <p:cNvSpPr/>
          <p:nvPr/>
        </p:nvSpPr>
        <p:spPr>
          <a:xfrm>
            <a:off x="2979777" y="3095744"/>
            <a:ext cx="9026247"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API Response</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The GraphHopper API processes the request and returns the routing information, including the best route, estimated travel time, and step-by-step instructions.</a:t>
            </a:r>
            <a:endParaRPr lang="en-US" sz="1750" dirty="0"/>
          </a:p>
        </p:txBody>
      </p:sp>
      <p:sp>
        <p:nvSpPr>
          <p:cNvPr id="7" name="Text 4"/>
          <p:cNvSpPr/>
          <p:nvPr/>
        </p:nvSpPr>
        <p:spPr>
          <a:xfrm>
            <a:off x="2624376" y="4056459"/>
            <a:ext cx="9381649"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This architecture demonstrates a clear separation of concerns, with the frontend responsible for user interaction and the backend handling data processing and communication with external services. The use of Node.js in the frontend suggests a JavaScript-based application, while Flask in the backend indicates a Python-based server environment.</a:t>
            </a:r>
            <a:endParaRPr lang="en-US" sz="1750" dirty="0"/>
          </a:p>
        </p:txBody>
      </p:sp>
      <p:sp>
        <p:nvSpPr>
          <p:cNvPr id="8" name="Text 5"/>
          <p:cNvSpPr/>
          <p:nvPr/>
        </p:nvSpPr>
        <p:spPr>
          <a:xfrm>
            <a:off x="2624376" y="5727978"/>
            <a:ext cx="9381649"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system is designed to be scalable and modular, allowing for easy updates to the frontend or backend without affecting the other parts of the application. It also highlights the importance of external APIs in modern web development, providing powerful features without the need to develop complex algorithms from scratch.</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19187041"/>
          </a:xfrm>
          <a:prstGeom prst="rect">
            <a:avLst/>
          </a:prstGeom>
          <a:solidFill>
            <a:srgbClr val="0B0C23">
              <a:alpha val="75000"/>
            </a:srgbClr>
          </a:solidFill>
          <a:ln/>
        </p:spPr>
      </p:sp>
      <p:sp>
        <p:nvSpPr>
          <p:cNvPr id="4" name="Text 1"/>
          <p:cNvSpPr/>
          <p:nvPr/>
        </p:nvSpPr>
        <p:spPr>
          <a:xfrm>
            <a:off x="4031575" y="427673"/>
            <a:ext cx="6567130" cy="972026"/>
          </a:xfrm>
          <a:prstGeom prst="rect">
            <a:avLst/>
          </a:prstGeom>
          <a:noFill/>
          <a:ln/>
        </p:spPr>
        <p:txBody>
          <a:bodyPr wrap="square" rtlCol="0" anchor="t"/>
          <a:lstStyle/>
          <a:p>
            <a:pPr indent="0" marL="0">
              <a:lnSpc>
                <a:spcPts val="3827"/>
              </a:lnSpc>
              <a:buNone/>
            </a:pPr>
            <a:r>
              <a:rPr lang="en-US" sz="3062" dirty="0">
                <a:solidFill>
                  <a:srgbClr val="C6BFEE"/>
                </a:solidFill>
                <a:latin typeface="Prompt" pitchFamily="34" charset="0"/>
                <a:ea typeface="Prompt" pitchFamily="34" charset="-122"/>
                <a:cs typeface="Prompt" pitchFamily="34" charset="-120"/>
              </a:rPr>
              <a:t>Detailed comments and documentation</a:t>
            </a:r>
            <a:endParaRPr lang="en-US" sz="3062" dirty="0"/>
          </a:p>
        </p:txBody>
      </p:sp>
      <p:sp>
        <p:nvSpPr>
          <p:cNvPr id="5" name="Shape 2"/>
          <p:cNvSpPr/>
          <p:nvPr/>
        </p:nvSpPr>
        <p:spPr>
          <a:xfrm>
            <a:off x="4031575" y="1632942"/>
            <a:ext cx="6567130" cy="13912810"/>
          </a:xfrm>
          <a:prstGeom prst="roundRect">
            <a:avLst>
              <a:gd name="adj" fmla="val 1066"/>
            </a:avLst>
          </a:prstGeom>
          <a:solidFill>
            <a:srgbClr val="321A2C"/>
          </a:solidFill>
          <a:ln/>
        </p:spPr>
      </p:sp>
      <p:sp>
        <p:nvSpPr>
          <p:cNvPr id="6" name="Shape 3"/>
          <p:cNvSpPr/>
          <p:nvPr/>
        </p:nvSpPr>
        <p:spPr>
          <a:xfrm>
            <a:off x="4023836" y="1632942"/>
            <a:ext cx="6582608" cy="13912810"/>
          </a:xfrm>
          <a:prstGeom prst="roundRect">
            <a:avLst>
              <a:gd name="adj" fmla="val 354"/>
            </a:avLst>
          </a:prstGeom>
          <a:solidFill>
            <a:srgbClr val="321A2C"/>
          </a:solidFill>
          <a:ln/>
        </p:spPr>
      </p:sp>
      <p:sp>
        <p:nvSpPr>
          <p:cNvPr id="7" name="Text 4"/>
          <p:cNvSpPr/>
          <p:nvPr/>
        </p:nvSpPr>
        <p:spPr>
          <a:xfrm>
            <a:off x="4179332" y="1749504"/>
            <a:ext cx="6271617" cy="13679686"/>
          </a:xfrm>
          <a:prstGeom prst="rect">
            <a:avLst/>
          </a:prstGeom>
          <a:noFill/>
          <a:ln/>
        </p:spPr>
        <p:txBody>
          <a:bodyPr wrap="square" rtlCol="0" anchor="t"/>
          <a:lstStyle/>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Import necessary libraries</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import requests</a:t>
            </a:r>
            <a:endParaRPr lang="en-US" sz="1225" dirty="0"/>
          </a:p>
          <a:p>
            <a:pPr indent="0" marL="0">
              <a:lnSpc>
                <a:spcPts val="1960"/>
              </a:lnSpc>
              <a:buNone/>
            </a:pP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Define the base URL for the GraphHopper API</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GRAPH_HOPPER_BASE_URL = "https://graphhopper.com/api/1/"</a:t>
            </a:r>
            <a:endParaRPr lang="en-US" sz="1225" dirty="0"/>
          </a:p>
          <a:p>
            <a:pPr indent="0" marL="0">
              <a:lnSpc>
                <a:spcPts val="1960"/>
              </a:lnSpc>
              <a:buNone/>
            </a:pP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Define the API key for GraphHopper API</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API_KEY = "your-api-key-here"</a:t>
            </a:r>
            <a:endParaRPr lang="en-US" sz="1225" dirty="0"/>
          </a:p>
          <a:p>
            <a:pPr indent="0" marL="0">
              <a:lnSpc>
                <a:spcPts val="1960"/>
              </a:lnSpc>
              <a:buNone/>
            </a:pP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def geocode_location(location_name):</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Geocode a location name to latitude and longitude using the GraphHopper Geocoding API.</a:t>
            </a:r>
            <a:endParaRPr lang="en-US" sz="1225" dirty="0"/>
          </a:p>
          <a:p>
            <a:pPr indent="0" marL="0">
              <a:lnSpc>
                <a:spcPts val="1960"/>
              </a:lnSpc>
              <a:buNone/>
            </a:pP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Parameters:</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location_name (str): The name of the location to geocode.</a:t>
            </a:r>
            <a:endParaRPr lang="en-US" sz="1225" dirty="0"/>
          </a:p>
          <a:p>
            <a:pPr indent="0" marL="0">
              <a:lnSpc>
                <a:spcPts val="1960"/>
              </a:lnSpc>
              <a:buNone/>
            </a:pP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Returns:</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tuple: A tuple containing the latitude and longitude of the location, or (None, None) if not found.</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 Construct the full URL for the geocoding request</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geocode_url = f"{GRAPH_HOPPER_BASE_URL}geocode"</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 Set up the parameters for the request</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params = {</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"q": location_name,</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"limit": 1,</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"key": API_KEY</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 Make the GET request to the GraphHopper Geocoding API</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response = requests.get(geocode_url, params=params)</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 Check if the request was successful</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if response.status_code == 200:</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 Parse the JSON response</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data = response.json()</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 Check if any results were returned</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if data["hits"]:</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 Extract the latitude and longitude from the first result</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lat = data["hits"][0]["point"]["lat"]</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lng = data["hits"][0]["point"]["lng"]</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return lat, lng</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else:</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 No results found, return None values</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return None, None</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else:</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 Request failed, return None values</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return None, None</a:t>
            </a:r>
            <a:endParaRPr lang="en-US" sz="1225" dirty="0"/>
          </a:p>
          <a:p>
            <a:pPr indent="0" marL="0">
              <a:lnSpc>
                <a:spcPts val="1960"/>
              </a:lnSpc>
              <a:buNone/>
            </a:pP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 Example usage of the geocode_location function</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latitude, longitude = geocode_location("Berlin, Germany")</a:t>
            </a:r>
            <a:endParaRPr lang="en-US" sz="1225" dirty="0"/>
          </a:p>
          <a:p>
            <a:pPr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print(f"The coordinates of Berlin, Germany are: Latitude {latitude}, Longitude {longitude}")</a:t>
            </a:r>
            <a:endParaRPr lang="en-US" sz="1225" dirty="0"/>
          </a:p>
        </p:txBody>
      </p:sp>
      <p:sp>
        <p:nvSpPr>
          <p:cNvPr id="8" name="Text 5"/>
          <p:cNvSpPr/>
          <p:nvPr/>
        </p:nvSpPr>
        <p:spPr>
          <a:xfrm>
            <a:off x="4031575" y="15720655"/>
            <a:ext cx="6567130" cy="248722"/>
          </a:xfrm>
          <a:prstGeom prst="rect">
            <a:avLst/>
          </a:prstGeom>
          <a:noFill/>
          <a:ln/>
        </p:spPr>
        <p:txBody>
          <a:bodyPr wrap="none" rtlCol="0" anchor="t"/>
          <a:lstStyle/>
          <a:p>
            <a:pPr indent="0" marL="0">
              <a:lnSpc>
                <a:spcPts val="1960"/>
              </a:lnSpc>
              <a:buNone/>
            </a:pPr>
            <a:r>
              <a:rPr lang="en-US" sz="1225" dirty="0">
                <a:solidFill>
                  <a:srgbClr val="DAD8E9"/>
                </a:solidFill>
                <a:latin typeface="Mukta" pitchFamily="34" charset="0"/>
                <a:ea typeface="Mukta" pitchFamily="34" charset="-122"/>
                <a:cs typeface="Mukta" pitchFamily="34" charset="-120"/>
              </a:rPr>
              <a:t>This code includes:</a:t>
            </a:r>
            <a:endParaRPr lang="en-US" sz="1225" dirty="0"/>
          </a:p>
        </p:txBody>
      </p:sp>
      <p:sp>
        <p:nvSpPr>
          <p:cNvPr id="9" name="Text 6"/>
          <p:cNvSpPr/>
          <p:nvPr/>
        </p:nvSpPr>
        <p:spPr>
          <a:xfrm>
            <a:off x="4280297" y="16144280"/>
            <a:ext cx="6318409" cy="248722"/>
          </a:xfrm>
          <a:prstGeom prst="rect">
            <a:avLst/>
          </a:prstGeom>
          <a:noFill/>
          <a:ln/>
        </p:spPr>
        <p:txBody>
          <a:bodyPr wrap="none" rtlCol="0" anchor="t"/>
          <a:lstStyle/>
          <a:p>
            <a:pPr algn="l" marL="342900" indent="-342900">
              <a:lnSpc>
                <a:spcPts val="1960"/>
              </a:lnSpc>
              <a:buSzPct val="100000"/>
              <a:buChar char="•"/>
            </a:pPr>
            <a:r>
              <a:rPr lang="en-US" sz="1225" b="1" dirty="0">
                <a:solidFill>
                  <a:srgbClr val="DAD8E9"/>
                </a:solidFill>
                <a:latin typeface="Mukta" pitchFamily="34" charset="0"/>
                <a:ea typeface="Mukta" pitchFamily="34" charset="-122"/>
                <a:cs typeface="Mukta" pitchFamily="34" charset="-120"/>
              </a:rPr>
              <a:t>Descriptive Comments</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Clear explanations of what the code is doing at each step.</a:t>
            </a:r>
            <a:endParaRPr lang="en-US" sz="1225" dirty="0"/>
          </a:p>
        </p:txBody>
      </p:sp>
      <p:sp>
        <p:nvSpPr>
          <p:cNvPr id="10" name="Text 7"/>
          <p:cNvSpPr/>
          <p:nvPr/>
        </p:nvSpPr>
        <p:spPr>
          <a:xfrm>
            <a:off x="4280297" y="16455152"/>
            <a:ext cx="6318409" cy="51268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8E9"/>
                </a:solidFill>
                <a:latin typeface="Mukta" pitchFamily="34" charset="0"/>
                <a:ea typeface="Mukta" pitchFamily="34" charset="-122"/>
                <a:cs typeface="Mukta" pitchFamily="34" charset="-120"/>
              </a:rPr>
              <a:t>Function Documentation</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A docstring that describes the purpose, parameters, and return value of the </a:t>
            </a:r>
            <a:pPr algn="l" indent="0" marL="0">
              <a:lnSpc>
                <a:spcPts val="1960"/>
              </a:lnSpc>
              <a:buNone/>
            </a:pPr>
            <a:r>
              <a:rPr lang="en-US" sz="1225" dirty="0">
                <a:solidFill>
                  <a:srgbClr val="DAD8E9"/>
                </a:solidFill>
                <a:highlight>
                  <a:srgbClr val="321A2C"/>
                </a:highlight>
                <a:latin typeface="Consolas" pitchFamily="34" charset="0"/>
                <a:ea typeface="Consolas" pitchFamily="34" charset="-122"/>
                <a:cs typeface="Consolas" pitchFamily="34" charset="-120"/>
              </a:rPr>
              <a:t>geocode_location</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function.</a:t>
            </a:r>
            <a:endParaRPr lang="en-US" sz="1225" dirty="0"/>
          </a:p>
        </p:txBody>
      </p:sp>
      <p:sp>
        <p:nvSpPr>
          <p:cNvPr id="11" name="Text 8"/>
          <p:cNvSpPr/>
          <p:nvPr/>
        </p:nvSpPr>
        <p:spPr>
          <a:xfrm>
            <a:off x="4280297" y="17029986"/>
            <a:ext cx="6318409"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8E9"/>
                </a:solidFill>
                <a:latin typeface="Mukta" pitchFamily="34" charset="0"/>
                <a:ea typeface="Mukta" pitchFamily="34" charset="-122"/>
                <a:cs typeface="Mukta" pitchFamily="34" charset="-120"/>
              </a:rPr>
              <a:t>Error Handling</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Checks to ensure that the API request was successful and handles cases where no results are found.</a:t>
            </a:r>
            <a:endParaRPr lang="en-US" sz="1225" dirty="0"/>
          </a:p>
        </p:txBody>
      </p:sp>
      <p:sp>
        <p:nvSpPr>
          <p:cNvPr id="12" name="Text 9"/>
          <p:cNvSpPr/>
          <p:nvPr/>
        </p:nvSpPr>
        <p:spPr>
          <a:xfrm>
            <a:off x="4280297" y="17589579"/>
            <a:ext cx="6318409" cy="248722"/>
          </a:xfrm>
          <a:prstGeom prst="rect">
            <a:avLst/>
          </a:prstGeom>
          <a:noFill/>
          <a:ln/>
        </p:spPr>
        <p:txBody>
          <a:bodyPr wrap="none" rtlCol="0" anchor="t"/>
          <a:lstStyle/>
          <a:p>
            <a:pPr algn="l" marL="342900" indent="-342900">
              <a:lnSpc>
                <a:spcPts val="1960"/>
              </a:lnSpc>
              <a:buSzPct val="100000"/>
              <a:buChar char="•"/>
            </a:pPr>
            <a:r>
              <a:rPr lang="en-US" sz="1225" b="1" dirty="0">
                <a:solidFill>
                  <a:srgbClr val="DAD8E9"/>
                </a:solidFill>
                <a:latin typeface="Mukta" pitchFamily="34" charset="0"/>
                <a:ea typeface="Mukta" pitchFamily="34" charset="-122"/>
                <a:cs typeface="Mukta" pitchFamily="34" charset="-120"/>
              </a:rPr>
              <a:t>Example Usage</a:t>
            </a:r>
            <a:pPr algn="l" indent="0" marL="0">
              <a:lnSpc>
                <a:spcPts val="1960"/>
              </a:lnSpc>
              <a:buNone/>
            </a:pPr>
            <a:r>
              <a:rPr lang="en-US" sz="1225" dirty="0">
                <a:solidFill>
                  <a:srgbClr val="DAD8E9"/>
                </a:solidFill>
                <a:latin typeface="Mukta" pitchFamily="34" charset="0"/>
                <a:ea typeface="Mukta" pitchFamily="34" charset="-122"/>
                <a:cs typeface="Mukta" pitchFamily="34" charset="-120"/>
              </a:rPr>
              <a:t>: A demonstration of how to call the function and use its return values.</a:t>
            </a:r>
            <a:endParaRPr lang="en-US" sz="1225" dirty="0"/>
          </a:p>
        </p:txBody>
      </p:sp>
      <p:sp>
        <p:nvSpPr>
          <p:cNvPr id="13" name="Text 10"/>
          <p:cNvSpPr/>
          <p:nvPr/>
        </p:nvSpPr>
        <p:spPr>
          <a:xfrm>
            <a:off x="4031575" y="18013204"/>
            <a:ext cx="6567130" cy="746165"/>
          </a:xfrm>
          <a:prstGeom prst="rect">
            <a:avLst/>
          </a:prstGeom>
          <a:noFill/>
          <a:ln/>
        </p:spPr>
        <p:txBody>
          <a:bodyPr wrap="square" rtlCol="0" anchor="t"/>
          <a:lstStyle/>
          <a:p>
            <a:pPr indent="0" marL="0">
              <a:lnSpc>
                <a:spcPts val="1960"/>
              </a:lnSpc>
              <a:buNone/>
            </a:pPr>
            <a:r>
              <a:rPr lang="en-US" sz="1225" dirty="0">
                <a:solidFill>
                  <a:srgbClr val="DAD8E9"/>
                </a:solidFill>
                <a:latin typeface="Mukta" pitchFamily="34" charset="0"/>
                <a:ea typeface="Mukta" pitchFamily="34" charset="-122"/>
                <a:cs typeface="Mukta" pitchFamily="34" charset="-120"/>
              </a:rPr>
              <a:t>This level of documentation ensures that any developer, regardless of their familiarity with the project, can understand the purpose and functionality of the code. It also provides a solid foundation for future enhancements and maintenance.</a:t>
            </a:r>
            <a:endParaRPr lang="en-US" sz="1225" dirty="0"/>
          </a:p>
        </p:txBody>
      </p:sp>
      <p:pic>
        <p:nvPicPr>
          <p:cNvPr id="14"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626269"/>
            <a:ext cx="9072920"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Explanation of key functionalities</a:t>
            </a:r>
            <a:endParaRPr lang="en-US" sz="4374" dirty="0"/>
          </a:p>
        </p:txBody>
      </p:sp>
      <p:pic>
        <p:nvPicPr>
          <p:cNvPr id="5" name="Image 1" descr="preencoded.png">    </p:cNvPr>
          <p:cNvPicPr>
            <a:picLocks noChangeAspect="1"/>
          </p:cNvPicPr>
          <p:nvPr/>
        </p:nvPicPr>
        <p:blipFill>
          <a:blip r:embed="rId2"/>
          <a:stretch>
            <a:fillRect/>
          </a:stretch>
        </p:blipFill>
        <p:spPr>
          <a:xfrm>
            <a:off x="2624376" y="1764983"/>
            <a:ext cx="523756" cy="523756"/>
          </a:xfrm>
          <a:prstGeom prst="rect">
            <a:avLst/>
          </a:prstGeom>
        </p:spPr>
      </p:pic>
      <p:sp>
        <p:nvSpPr>
          <p:cNvPr id="6" name="Text 2"/>
          <p:cNvSpPr/>
          <p:nvPr/>
        </p:nvSpPr>
        <p:spPr>
          <a:xfrm>
            <a:off x="2624376" y="2510909"/>
            <a:ext cx="2095381" cy="694373"/>
          </a:xfrm>
          <a:prstGeom prst="rect">
            <a:avLst/>
          </a:prstGeom>
          <a:noFill/>
          <a:ln/>
        </p:spPr>
        <p:txBody>
          <a:bodyPr wrap="squar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Voice Navigation</a:t>
            </a:r>
            <a:endParaRPr lang="en-US" sz="2187" dirty="0"/>
          </a:p>
        </p:txBody>
      </p:sp>
      <p:sp>
        <p:nvSpPr>
          <p:cNvPr id="7" name="Text 3"/>
          <p:cNvSpPr/>
          <p:nvPr/>
        </p:nvSpPr>
        <p:spPr>
          <a:xfrm>
            <a:off x="2979777" y="3338513"/>
            <a:ext cx="1739979" cy="4264819"/>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Hands-Free Operation</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Implementing voice commands to allow users to navigate menus and maps without physical interaction, enhancing safety, especially while driving.</a:t>
            </a:r>
            <a:endParaRPr lang="en-US" sz="1750" dirty="0"/>
          </a:p>
        </p:txBody>
      </p:sp>
      <p:pic>
        <p:nvPicPr>
          <p:cNvPr id="8" name="Image 2" descr="preencoded.png">    </p:cNvPr>
          <p:cNvPicPr>
            <a:picLocks noChangeAspect="1"/>
          </p:cNvPicPr>
          <p:nvPr/>
        </p:nvPicPr>
        <p:blipFill>
          <a:blip r:embed="rId3"/>
          <a:stretch>
            <a:fillRect/>
          </a:stretch>
        </p:blipFill>
        <p:spPr>
          <a:xfrm>
            <a:off x="5053012" y="1764983"/>
            <a:ext cx="523875" cy="523875"/>
          </a:xfrm>
          <a:prstGeom prst="rect">
            <a:avLst/>
          </a:prstGeom>
        </p:spPr>
      </p:pic>
      <p:sp>
        <p:nvSpPr>
          <p:cNvPr id="9" name="Text 4"/>
          <p:cNvSpPr/>
          <p:nvPr/>
        </p:nvSpPr>
        <p:spPr>
          <a:xfrm>
            <a:off x="5053012" y="2511028"/>
            <a:ext cx="2095500"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Offline Maps</a:t>
            </a:r>
            <a:endParaRPr lang="en-US" sz="2187" dirty="0"/>
          </a:p>
        </p:txBody>
      </p:sp>
      <p:sp>
        <p:nvSpPr>
          <p:cNvPr id="10" name="Text 5"/>
          <p:cNvSpPr/>
          <p:nvPr/>
        </p:nvSpPr>
        <p:spPr>
          <a:xfrm>
            <a:off x="5053012" y="2991445"/>
            <a:ext cx="2095500" cy="355402"/>
          </a:xfrm>
          <a:prstGeom prst="rect">
            <a:avLst/>
          </a:prstGeom>
          <a:noFill/>
          <a:ln/>
        </p:spPr>
        <p:txBody>
          <a:bodyPr wrap="none" rtlCol="0" anchor="t"/>
          <a:lstStyle/>
          <a:p>
            <a:pPr algn="l" indent="0" marL="0">
              <a:lnSpc>
                <a:spcPts val="2799"/>
              </a:lnSpc>
              <a:buNone/>
            </a:pPr>
            <a:endParaRPr lang="en-US" sz="1750" dirty="0"/>
          </a:p>
        </p:txBody>
      </p:sp>
      <p:sp>
        <p:nvSpPr>
          <p:cNvPr id="11" name="Text 6"/>
          <p:cNvSpPr/>
          <p:nvPr/>
        </p:nvSpPr>
        <p:spPr>
          <a:xfrm>
            <a:off x="5408414" y="3480078"/>
            <a:ext cx="1740098" cy="3554016"/>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Downloadable Maps</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Enabling users to download maps for specific regions or routes, ensuring access to navigation even in areas with poor or no internet connectivity.</a:t>
            </a:r>
            <a:endParaRPr lang="en-US" sz="1750" dirty="0"/>
          </a:p>
        </p:txBody>
      </p:sp>
      <p:pic>
        <p:nvPicPr>
          <p:cNvPr id="12" name="Image 3" descr="preencoded.png">    </p:cNvPr>
          <p:cNvPicPr>
            <a:picLocks noChangeAspect="1"/>
          </p:cNvPicPr>
          <p:nvPr/>
        </p:nvPicPr>
        <p:blipFill>
          <a:blip r:embed="rId4"/>
          <a:stretch>
            <a:fillRect/>
          </a:stretch>
        </p:blipFill>
        <p:spPr>
          <a:xfrm>
            <a:off x="7481768" y="1764983"/>
            <a:ext cx="523875" cy="523875"/>
          </a:xfrm>
          <a:prstGeom prst="rect">
            <a:avLst/>
          </a:prstGeom>
        </p:spPr>
      </p:pic>
      <p:sp>
        <p:nvSpPr>
          <p:cNvPr id="13" name="Text 7"/>
          <p:cNvSpPr/>
          <p:nvPr/>
        </p:nvSpPr>
        <p:spPr>
          <a:xfrm>
            <a:off x="7481768" y="2511028"/>
            <a:ext cx="2095500" cy="694373"/>
          </a:xfrm>
          <a:prstGeom prst="rect">
            <a:avLst/>
          </a:prstGeom>
          <a:noFill/>
          <a:ln/>
        </p:spPr>
        <p:txBody>
          <a:bodyPr wrap="squar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Social Integration</a:t>
            </a:r>
            <a:endParaRPr lang="en-US" sz="2187" dirty="0"/>
          </a:p>
        </p:txBody>
      </p:sp>
      <p:sp>
        <p:nvSpPr>
          <p:cNvPr id="14" name="Text 8"/>
          <p:cNvSpPr/>
          <p:nvPr/>
        </p:nvSpPr>
        <p:spPr>
          <a:xfrm>
            <a:off x="7837170" y="3338632"/>
            <a:ext cx="1740098" cy="3198614"/>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Route Sharing</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Allowing users to share their current routes or favorite destinations with friends and family via social media platforms or messaging apps.</a:t>
            </a:r>
            <a:endParaRPr lang="en-US" sz="1750" dirty="0"/>
          </a:p>
        </p:txBody>
      </p:sp>
      <p:pic>
        <p:nvPicPr>
          <p:cNvPr id="15" name="Image 4" descr="preencoded.png">    </p:cNvPr>
          <p:cNvPicPr>
            <a:picLocks noChangeAspect="1"/>
          </p:cNvPicPr>
          <p:nvPr/>
        </p:nvPicPr>
        <p:blipFill>
          <a:blip r:embed="rId5"/>
          <a:stretch>
            <a:fillRect/>
          </a:stretch>
        </p:blipFill>
        <p:spPr>
          <a:xfrm>
            <a:off x="9910524" y="1764983"/>
            <a:ext cx="523875" cy="523875"/>
          </a:xfrm>
          <a:prstGeom prst="rect">
            <a:avLst/>
          </a:prstGeom>
        </p:spPr>
      </p:pic>
      <p:sp>
        <p:nvSpPr>
          <p:cNvPr id="16" name="Text 9"/>
          <p:cNvSpPr/>
          <p:nvPr/>
        </p:nvSpPr>
        <p:spPr>
          <a:xfrm>
            <a:off x="9910524" y="2511028"/>
            <a:ext cx="2095500" cy="694373"/>
          </a:xfrm>
          <a:prstGeom prst="rect">
            <a:avLst/>
          </a:prstGeom>
          <a:noFill/>
          <a:ln/>
        </p:spPr>
        <p:txBody>
          <a:bodyPr wrap="squar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Personalized Experience</a:t>
            </a:r>
            <a:endParaRPr lang="en-US" sz="2187" dirty="0"/>
          </a:p>
        </p:txBody>
      </p:sp>
      <p:sp>
        <p:nvSpPr>
          <p:cNvPr id="17" name="Text 10"/>
          <p:cNvSpPr/>
          <p:nvPr/>
        </p:nvSpPr>
        <p:spPr>
          <a:xfrm>
            <a:off x="10265926" y="3338632"/>
            <a:ext cx="1740098" cy="3198614"/>
          </a:xfrm>
          <a:prstGeom prst="rect">
            <a:avLst/>
          </a:prstGeom>
          <a:noFill/>
          <a:ln/>
        </p:spPr>
        <p:txBody>
          <a:bodyPr wrap="square" rtlCol="0" anchor="t"/>
          <a:lstStyle/>
          <a:p>
            <a:pPr algn="l" marL="342900" indent="-342900">
              <a:lnSpc>
                <a:spcPts val="2799"/>
              </a:lnSpc>
              <a:buSzPct val="100000"/>
              <a:buChar char="•"/>
            </a:pPr>
            <a:r>
              <a:rPr lang="en-US" sz="1750" b="1" dirty="0">
                <a:solidFill>
                  <a:srgbClr val="DAD8E9"/>
                </a:solidFill>
                <a:latin typeface="Mukta" pitchFamily="34" charset="0"/>
                <a:ea typeface="Mukta" pitchFamily="34" charset="-122"/>
                <a:cs typeface="Mukta" pitchFamily="34" charset="-120"/>
              </a:rPr>
              <a:t>Contextual Alerts</a:t>
            </a:r>
            <a:pPr algn="l" indent="0" marL="0">
              <a:lnSpc>
                <a:spcPts val="2799"/>
              </a:lnSpc>
              <a:buNone/>
            </a:pPr>
            <a:r>
              <a:rPr lang="en-US" sz="1750" dirty="0">
                <a:solidFill>
                  <a:srgbClr val="DAD8E9"/>
                </a:solidFill>
                <a:latin typeface="Mukta" pitchFamily="34" charset="0"/>
                <a:ea typeface="Mukta" pitchFamily="34" charset="-122"/>
                <a:cs typeface="Mukta" pitchFamily="34" charset="-120"/>
              </a:rPr>
              <a:t>: Sending personalized notifications for relevant travel information based on the user's location, time, and habitual routes.</a:t>
            </a:r>
            <a:endParaRPr lang="en-US" sz="1750" dirty="0"/>
          </a:p>
        </p:txBody>
      </p:sp>
      <p:pic>
        <p:nvPicPr>
          <p:cNvPr id="18"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2024-05-01T13:51:55Z</dcterms:created>
  <dcterms:modified xsi:type="dcterms:W3CDTF">2024-05-01T13:51:55Z</dcterms:modified>
</cp:coreProperties>
</file>